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65" r:id="rId5"/>
    <p:sldId id="334" r:id="rId6"/>
    <p:sldId id="333" r:id="rId7"/>
    <p:sldId id="335" r:id="rId8"/>
    <p:sldId id="336" r:id="rId9"/>
    <p:sldId id="337" r:id="rId10"/>
    <p:sldId id="338" r:id="rId11"/>
    <p:sldId id="339" r:id="rId12"/>
    <p:sldId id="340" r:id="rId13"/>
    <p:sldId id="349" r:id="rId14"/>
    <p:sldId id="350" r:id="rId15"/>
    <p:sldId id="357" r:id="rId16"/>
    <p:sldId id="361" r:id="rId17"/>
    <p:sldId id="362" r:id="rId18"/>
    <p:sldId id="363" r:id="rId19"/>
    <p:sldId id="364" r:id="rId20"/>
    <p:sldId id="342" r:id="rId21"/>
    <p:sldId id="343" r:id="rId22"/>
    <p:sldId id="344" r:id="rId23"/>
    <p:sldId id="345" r:id="rId24"/>
    <p:sldId id="346" r:id="rId25"/>
    <p:sldId id="347" r:id="rId26"/>
    <p:sldId id="348" r:id="rId27"/>
    <p:sldId id="341" r:id="rId28"/>
    <p:sldId id="365" r:id="rId29"/>
    <p:sldId id="358" r:id="rId30"/>
    <p:sldId id="359" r:id="rId31"/>
    <p:sldId id="360" r:id="rId32"/>
    <p:sldId id="366" r:id="rId33"/>
  </p:sldIdLst>
  <p:sldSz cx="12188825" cy="6858000"/>
  <p:notesSz cx="6858000" cy="9926638"/>
  <p:custDataLst>
    <p:tags r:id="rId36"/>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89234" autoAdjust="0"/>
  </p:normalViewPr>
  <p:slideViewPr>
    <p:cSldViewPr showGuides="1">
      <p:cViewPr varScale="1">
        <p:scale>
          <a:sx n="73" d="100"/>
          <a:sy n="73" d="100"/>
        </p:scale>
        <p:origin x="883" y="5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71800" cy="498056"/>
          </a:xfrm>
          <a:prstGeom prst="rect">
            <a:avLst/>
          </a:prstGeom>
        </p:spPr>
        <p:txBody>
          <a:bodyPr vert="horz" lIns="94809" tIns="47404" rIns="94809" bIns="47404" rtlCol="0"/>
          <a:lstStyle>
            <a:lvl1pPr algn="l" rtl="0">
              <a:defRPr sz="1300"/>
            </a:lvl1pPr>
          </a:lstStyle>
          <a:p>
            <a:pPr rtl="0"/>
            <a:endParaRPr lang="fr-FR" dirty="0"/>
          </a:p>
        </p:txBody>
      </p:sp>
      <p:sp>
        <p:nvSpPr>
          <p:cNvPr id="3" name="Espace réservé de la date 2"/>
          <p:cNvSpPr>
            <a:spLocks noGrp="1"/>
          </p:cNvSpPr>
          <p:nvPr>
            <p:ph type="dt" sz="quarter" idx="1"/>
          </p:nvPr>
        </p:nvSpPr>
        <p:spPr>
          <a:xfrm>
            <a:off x="3884614" y="0"/>
            <a:ext cx="2971800" cy="498056"/>
          </a:xfrm>
          <a:prstGeom prst="rect">
            <a:avLst/>
          </a:prstGeom>
        </p:spPr>
        <p:txBody>
          <a:bodyPr vert="horz" lIns="94809" tIns="47404" rIns="94809" bIns="47404" rtlCol="0"/>
          <a:lstStyle>
            <a:lvl1pPr algn="l" rtl="0">
              <a:defRPr sz="1300"/>
            </a:lvl1pPr>
          </a:lstStyle>
          <a:p>
            <a:pPr algn="r" rtl="0"/>
            <a:fld id="{4FD0811F-65A0-45DC-A418-D7D88257DA14}" type="datetime1">
              <a:rPr lang="fr-FR" smtClean="0"/>
              <a:pPr algn="r" rtl="0"/>
              <a:t>30/11/2025</a:t>
            </a:fld>
            <a:endParaRPr lang="fr-FR" dirty="0"/>
          </a:p>
        </p:txBody>
      </p:sp>
      <p:sp>
        <p:nvSpPr>
          <p:cNvPr id="4" name="Espace réservé du pied de page 3"/>
          <p:cNvSpPr>
            <a:spLocks noGrp="1"/>
          </p:cNvSpPr>
          <p:nvPr>
            <p:ph type="ftr" sz="quarter" idx="2"/>
          </p:nvPr>
        </p:nvSpPr>
        <p:spPr>
          <a:xfrm>
            <a:off x="2" y="9428585"/>
            <a:ext cx="2971800" cy="498054"/>
          </a:xfrm>
          <a:prstGeom prst="rect">
            <a:avLst/>
          </a:prstGeom>
        </p:spPr>
        <p:txBody>
          <a:bodyPr vert="horz" lIns="94809" tIns="47404" rIns="94809" bIns="47404" rtlCol="0" anchor="b"/>
          <a:lstStyle>
            <a:lvl1pPr algn="l" rtl="0">
              <a:defRPr sz="1300"/>
            </a:lvl1pPr>
          </a:lstStyle>
          <a:p>
            <a:pPr rtl="0"/>
            <a:endParaRPr lang="fr-FR" dirty="0"/>
          </a:p>
        </p:txBody>
      </p:sp>
      <p:sp>
        <p:nvSpPr>
          <p:cNvPr id="5" name="Espace réservé du numéro de diapositive 4"/>
          <p:cNvSpPr>
            <a:spLocks noGrp="1"/>
          </p:cNvSpPr>
          <p:nvPr>
            <p:ph type="sldNum" sz="quarter" idx="3"/>
          </p:nvPr>
        </p:nvSpPr>
        <p:spPr>
          <a:xfrm>
            <a:off x="3884614" y="9428585"/>
            <a:ext cx="2971800" cy="498054"/>
          </a:xfrm>
          <a:prstGeom prst="rect">
            <a:avLst/>
          </a:prstGeom>
        </p:spPr>
        <p:txBody>
          <a:bodyPr vert="horz" lIns="94809" tIns="47404" rIns="94809" bIns="47404" rtlCol="0" anchor="b"/>
          <a:lstStyle>
            <a:lvl1pPr algn="l" rtl="0">
              <a:defRPr sz="13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71800" cy="496332"/>
          </a:xfrm>
          <a:prstGeom prst="rect">
            <a:avLst/>
          </a:prstGeom>
        </p:spPr>
        <p:txBody>
          <a:bodyPr vert="horz" lIns="94809" tIns="47404" rIns="94809" bIns="47404" rtlCol="0"/>
          <a:lstStyle>
            <a:lvl1pPr algn="l" rtl="0">
              <a:defRPr sz="1300"/>
            </a:lvl1pPr>
          </a:lstStyle>
          <a:p>
            <a:pPr rtl="0"/>
            <a:endParaRPr lang="fr-FR" noProof="0" dirty="0"/>
          </a:p>
        </p:txBody>
      </p:sp>
      <p:sp>
        <p:nvSpPr>
          <p:cNvPr id="3" name="Espace réservé de la date 2"/>
          <p:cNvSpPr>
            <a:spLocks noGrp="1"/>
          </p:cNvSpPr>
          <p:nvPr>
            <p:ph type="dt" idx="1"/>
          </p:nvPr>
        </p:nvSpPr>
        <p:spPr>
          <a:xfrm>
            <a:off x="3884614" y="0"/>
            <a:ext cx="2971800" cy="496332"/>
          </a:xfrm>
          <a:prstGeom prst="rect">
            <a:avLst/>
          </a:prstGeom>
        </p:spPr>
        <p:txBody>
          <a:bodyPr vert="horz" lIns="94809" tIns="47404" rIns="94809" bIns="47404" rtlCol="0"/>
          <a:lstStyle>
            <a:lvl1pPr algn="r" rtl="0">
              <a:defRPr sz="1300"/>
            </a:lvl1pPr>
          </a:lstStyle>
          <a:p>
            <a:fld id="{869BCCB5-3197-42F0-A23E-FBF35BB6BD6D}" type="datetime1">
              <a:rPr lang="fr-FR" smtClean="0"/>
              <a:pPr/>
              <a:t>30/11/2025</a:t>
            </a:fld>
            <a:endParaRPr lang="fr-FR" dirty="0"/>
          </a:p>
        </p:txBody>
      </p:sp>
      <p:sp>
        <p:nvSpPr>
          <p:cNvPr id="4" name="Espace réservé de l’image des diapositives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4809" tIns="47404" rIns="94809" bIns="47404" rtlCol="0" anchor="ctr"/>
          <a:lstStyle/>
          <a:p>
            <a:pPr rtl="0"/>
            <a:endParaRPr lang="fr-FR" noProof="0" dirty="0"/>
          </a:p>
        </p:txBody>
      </p:sp>
      <p:sp>
        <p:nvSpPr>
          <p:cNvPr id="5" name="Espace réservé des notes 4"/>
          <p:cNvSpPr>
            <a:spLocks noGrp="1"/>
          </p:cNvSpPr>
          <p:nvPr>
            <p:ph type="body" sz="quarter" idx="3"/>
          </p:nvPr>
        </p:nvSpPr>
        <p:spPr>
          <a:xfrm>
            <a:off x="685800" y="4715159"/>
            <a:ext cx="5486400" cy="4466987"/>
          </a:xfrm>
          <a:prstGeom prst="rect">
            <a:avLst/>
          </a:prstGeom>
        </p:spPr>
        <p:txBody>
          <a:bodyPr vert="horz" lIns="94809" tIns="47404" rIns="94809" bIns="47404"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2" y="9428585"/>
            <a:ext cx="2971800" cy="496332"/>
          </a:xfrm>
          <a:prstGeom prst="rect">
            <a:avLst/>
          </a:prstGeom>
        </p:spPr>
        <p:txBody>
          <a:bodyPr vert="horz" lIns="94809" tIns="47404" rIns="94809" bIns="47404" rtlCol="0" anchor="b"/>
          <a:lstStyle>
            <a:lvl1pPr algn="l" rtl="0">
              <a:defRPr sz="1300"/>
            </a:lvl1pPr>
          </a:lstStyle>
          <a:p>
            <a:pPr rtl="0"/>
            <a:endParaRPr lang="fr-FR" noProof="0" dirty="0"/>
          </a:p>
        </p:txBody>
      </p:sp>
      <p:sp>
        <p:nvSpPr>
          <p:cNvPr id="7" name="Espace réservé du numéro de diapositive 6"/>
          <p:cNvSpPr>
            <a:spLocks noGrp="1"/>
          </p:cNvSpPr>
          <p:nvPr>
            <p:ph type="sldNum" sz="quarter" idx="5"/>
          </p:nvPr>
        </p:nvSpPr>
        <p:spPr>
          <a:xfrm>
            <a:off x="3884614" y="9428585"/>
            <a:ext cx="2971800" cy="496332"/>
          </a:xfrm>
          <a:prstGeom prst="rect">
            <a:avLst/>
          </a:prstGeom>
        </p:spPr>
        <p:txBody>
          <a:bodyPr vert="horz" lIns="94809" tIns="47404" rIns="94809" bIns="47404" rtlCol="0" anchor="b"/>
          <a:lstStyle>
            <a:lvl1pPr algn="r" rtl="0">
              <a:defRPr sz="13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10</a:t>
            </a:fld>
            <a:endParaRPr lang="fr-FR" dirty="0"/>
          </a:p>
        </p:txBody>
      </p:sp>
    </p:spTree>
    <p:extLst>
      <p:ext uri="{BB962C8B-B14F-4D97-AF65-F5344CB8AC3E}">
        <p14:creationId xmlns:p14="http://schemas.microsoft.com/office/powerpoint/2010/main" val="3153876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19</a:t>
            </a:fld>
            <a:endParaRPr lang="fr-FR" dirty="0"/>
          </a:p>
        </p:txBody>
      </p:sp>
    </p:spTree>
    <p:extLst>
      <p:ext uri="{BB962C8B-B14F-4D97-AF65-F5344CB8AC3E}">
        <p14:creationId xmlns:p14="http://schemas.microsoft.com/office/powerpoint/2010/main" val="148171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20</a:t>
            </a:fld>
            <a:endParaRPr lang="fr-FR" dirty="0"/>
          </a:p>
        </p:txBody>
      </p:sp>
    </p:spTree>
    <p:extLst>
      <p:ext uri="{BB962C8B-B14F-4D97-AF65-F5344CB8AC3E}">
        <p14:creationId xmlns:p14="http://schemas.microsoft.com/office/powerpoint/2010/main" val="135234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21</a:t>
            </a:fld>
            <a:endParaRPr lang="fr-FR" dirty="0"/>
          </a:p>
        </p:txBody>
      </p:sp>
    </p:spTree>
    <p:extLst>
      <p:ext uri="{BB962C8B-B14F-4D97-AF65-F5344CB8AC3E}">
        <p14:creationId xmlns:p14="http://schemas.microsoft.com/office/powerpoint/2010/main" val="27494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22</a:t>
            </a:fld>
            <a:endParaRPr lang="fr-FR" dirty="0"/>
          </a:p>
        </p:txBody>
      </p:sp>
    </p:spTree>
    <p:extLst>
      <p:ext uri="{BB962C8B-B14F-4D97-AF65-F5344CB8AC3E}">
        <p14:creationId xmlns:p14="http://schemas.microsoft.com/office/powerpoint/2010/main" val="2163330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23</a:t>
            </a:fld>
            <a:endParaRPr lang="fr-FR" dirty="0"/>
          </a:p>
        </p:txBody>
      </p:sp>
    </p:spTree>
    <p:extLst>
      <p:ext uri="{BB962C8B-B14F-4D97-AF65-F5344CB8AC3E}">
        <p14:creationId xmlns:p14="http://schemas.microsoft.com/office/powerpoint/2010/main" val="397063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11</a:t>
            </a:fld>
            <a:endParaRPr lang="fr-FR" dirty="0"/>
          </a:p>
        </p:txBody>
      </p:sp>
    </p:spTree>
    <p:extLst>
      <p:ext uri="{BB962C8B-B14F-4D97-AF65-F5344CB8AC3E}">
        <p14:creationId xmlns:p14="http://schemas.microsoft.com/office/powerpoint/2010/main" val="268427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12</a:t>
            </a:fld>
            <a:endParaRPr lang="fr-FR" dirty="0"/>
          </a:p>
        </p:txBody>
      </p:sp>
    </p:spTree>
    <p:extLst>
      <p:ext uri="{BB962C8B-B14F-4D97-AF65-F5344CB8AC3E}">
        <p14:creationId xmlns:p14="http://schemas.microsoft.com/office/powerpoint/2010/main" val="222807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13</a:t>
            </a:fld>
            <a:endParaRPr lang="fr-FR" dirty="0"/>
          </a:p>
        </p:txBody>
      </p:sp>
    </p:spTree>
    <p:extLst>
      <p:ext uri="{BB962C8B-B14F-4D97-AF65-F5344CB8AC3E}">
        <p14:creationId xmlns:p14="http://schemas.microsoft.com/office/powerpoint/2010/main" val="174054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14</a:t>
            </a:fld>
            <a:endParaRPr lang="fr-FR" dirty="0"/>
          </a:p>
        </p:txBody>
      </p:sp>
    </p:spTree>
    <p:extLst>
      <p:ext uri="{BB962C8B-B14F-4D97-AF65-F5344CB8AC3E}">
        <p14:creationId xmlns:p14="http://schemas.microsoft.com/office/powerpoint/2010/main" val="136678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6A4EA-0732-3F53-4DB6-2EFE254CC4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289E0A-E511-A103-873F-65E4B8C4D8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228DFA-7988-76A6-A13E-24BE263EA35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89AADCB-C801-24A3-D601-EE12CA5D083C}"/>
              </a:ext>
            </a:extLst>
          </p:cNvPr>
          <p:cNvSpPr>
            <a:spLocks noGrp="1"/>
          </p:cNvSpPr>
          <p:nvPr>
            <p:ph type="sldNum" sz="quarter" idx="10"/>
          </p:nvPr>
        </p:nvSpPr>
        <p:spPr/>
        <p:txBody>
          <a:bodyPr/>
          <a:lstStyle/>
          <a:p>
            <a:fld id="{F93199CD-3E1B-4AE6-990F-76F925F5EA9F}" type="slidenum">
              <a:rPr lang="fr-FR" smtClean="0"/>
              <a:pPr/>
              <a:t>15</a:t>
            </a:fld>
            <a:endParaRPr lang="fr-FR" dirty="0"/>
          </a:p>
        </p:txBody>
      </p:sp>
    </p:spTree>
    <p:extLst>
      <p:ext uri="{BB962C8B-B14F-4D97-AF65-F5344CB8AC3E}">
        <p14:creationId xmlns:p14="http://schemas.microsoft.com/office/powerpoint/2010/main" val="216259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E6B4-3DCA-4CF1-9AB9-4A4354354D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87E32D-DC90-CF6F-AC16-9C2D8FE557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90CC1DC-9CCB-8A21-DF70-5035C93EF9A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317D9C5-D24F-B0B9-615F-680EBD440C51}"/>
              </a:ext>
            </a:extLst>
          </p:cNvPr>
          <p:cNvSpPr>
            <a:spLocks noGrp="1"/>
          </p:cNvSpPr>
          <p:nvPr>
            <p:ph type="sldNum" sz="quarter" idx="10"/>
          </p:nvPr>
        </p:nvSpPr>
        <p:spPr/>
        <p:txBody>
          <a:bodyPr/>
          <a:lstStyle/>
          <a:p>
            <a:fld id="{F93199CD-3E1B-4AE6-990F-76F925F5EA9F}" type="slidenum">
              <a:rPr lang="fr-FR" smtClean="0"/>
              <a:pPr/>
              <a:t>16</a:t>
            </a:fld>
            <a:endParaRPr lang="fr-FR" dirty="0"/>
          </a:p>
        </p:txBody>
      </p:sp>
    </p:spTree>
    <p:extLst>
      <p:ext uri="{BB962C8B-B14F-4D97-AF65-F5344CB8AC3E}">
        <p14:creationId xmlns:p14="http://schemas.microsoft.com/office/powerpoint/2010/main" val="384998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17</a:t>
            </a:fld>
            <a:endParaRPr lang="fr-FR" dirty="0"/>
          </a:p>
        </p:txBody>
      </p:sp>
    </p:spTree>
    <p:extLst>
      <p:ext uri="{BB962C8B-B14F-4D97-AF65-F5344CB8AC3E}">
        <p14:creationId xmlns:p14="http://schemas.microsoft.com/office/powerpoint/2010/main" val="312257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18</a:t>
            </a:fld>
            <a:endParaRPr lang="fr-FR" dirty="0"/>
          </a:p>
        </p:txBody>
      </p:sp>
    </p:spTree>
    <p:extLst>
      <p:ext uri="{BB962C8B-B14F-4D97-AF65-F5344CB8AC3E}">
        <p14:creationId xmlns:p14="http://schemas.microsoft.com/office/powerpoint/2010/main" val="108355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3603" y="1122363"/>
            <a:ext cx="9141619" cy="2387600"/>
          </a:xfrm>
        </p:spPr>
        <p:txBody>
          <a:bodyPr anchor="b"/>
          <a:lstStyle>
            <a:lvl1pPr algn="ctr">
              <a:defRPr sz="5998"/>
            </a:lvl1pPr>
          </a:lstStyle>
          <a:p>
            <a:r>
              <a:rPr lang="fr-FR"/>
              <a:t>Modifiez le style du titre</a:t>
            </a:r>
          </a:p>
        </p:txBody>
      </p:sp>
      <p:sp>
        <p:nvSpPr>
          <p:cNvPr id="3" name="Sous-titr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E9FAF94-AE16-4336-BD63-E2CFD13B43A1}" type="datetimeFigureOut">
              <a:rPr lang="fr-FR" smtClean="0"/>
              <a:t>30/11/2025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857DF4-EE94-48D2-B524-186D69576950}" type="slidenum">
              <a:rPr lang="fr-FR" smtClean="0"/>
              <a:t>‹N°›</a:t>
            </a:fld>
            <a:endParaRPr lang="fr-FR"/>
          </a:p>
        </p:txBody>
      </p:sp>
    </p:spTree>
    <p:extLst>
      <p:ext uri="{BB962C8B-B14F-4D97-AF65-F5344CB8AC3E}">
        <p14:creationId xmlns:p14="http://schemas.microsoft.com/office/powerpoint/2010/main" val="69145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69FE22-A35D-4AA5-9ED0-CA5AA0D08EE7}" type="datetime1">
              <a:rPr lang="fr-FR" smtClean="0"/>
              <a:pPr/>
              <a:t>30/11/2025</a:t>
            </a:fld>
            <a:endParaRPr lang="fr-FR" dirty="0"/>
          </a:p>
        </p:txBody>
      </p:sp>
      <p:sp>
        <p:nvSpPr>
          <p:cNvPr id="5" name="Espace réservé du pied de page 4"/>
          <p:cNvSpPr>
            <a:spLocks noGrp="1"/>
          </p:cNvSpPr>
          <p:nvPr>
            <p:ph type="ftr" sz="quarter" idx="11"/>
          </p:nvPr>
        </p:nvSpPr>
        <p:spPr/>
        <p:txBody>
          <a:bodyPr/>
          <a:lstStyle/>
          <a:p>
            <a:pPr rtl="0"/>
            <a:endParaRPr lang="fr-FR" noProof="0" dirty="0"/>
          </a:p>
        </p:txBody>
      </p:sp>
      <p:sp>
        <p:nvSpPr>
          <p:cNvPr id="6" name="Espace réservé du numéro de diapositive 5"/>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5970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2628" y="365125"/>
            <a:ext cx="262821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7982" y="365125"/>
            <a:ext cx="7732286"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B2D50EC-F18A-4356-A82F-ED015F56C2C6}" type="datetime1">
              <a:rPr lang="fr-FR" smtClean="0"/>
              <a:pPr/>
              <a:t>30/11/2025</a:t>
            </a:fld>
            <a:endParaRPr lang="fr-FR" dirty="0"/>
          </a:p>
        </p:txBody>
      </p:sp>
      <p:sp>
        <p:nvSpPr>
          <p:cNvPr id="5" name="Espace réservé du pied de page 4"/>
          <p:cNvSpPr>
            <a:spLocks noGrp="1"/>
          </p:cNvSpPr>
          <p:nvPr>
            <p:ph type="ftr" sz="quarter" idx="11"/>
          </p:nvPr>
        </p:nvSpPr>
        <p:spPr/>
        <p:txBody>
          <a:bodyPr/>
          <a:lstStyle/>
          <a:p>
            <a:pPr rtl="0"/>
            <a:endParaRPr lang="fr-FR" noProof="0" dirty="0"/>
          </a:p>
        </p:txBody>
      </p:sp>
      <p:sp>
        <p:nvSpPr>
          <p:cNvPr id="6" name="Espace réservé du numéro de diapositive 5"/>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408496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8AB5196-52B1-4918-B153-34A0C9A4A7AD}" type="datetime1">
              <a:rPr lang="fr-FR" smtClean="0"/>
              <a:pPr/>
              <a:t>30/11/2025</a:t>
            </a:fld>
            <a:endParaRPr lang="fr-FR" dirty="0"/>
          </a:p>
        </p:txBody>
      </p:sp>
      <p:sp>
        <p:nvSpPr>
          <p:cNvPr id="5" name="Espace réservé du pied de page 4"/>
          <p:cNvSpPr>
            <a:spLocks noGrp="1"/>
          </p:cNvSpPr>
          <p:nvPr>
            <p:ph type="ftr" sz="quarter" idx="11"/>
          </p:nvPr>
        </p:nvSpPr>
        <p:spPr/>
        <p:txBody>
          <a:bodyPr/>
          <a:lstStyle/>
          <a:p>
            <a:pPr rtl="0"/>
            <a:endParaRPr lang="fr-FR" noProof="0" dirty="0"/>
          </a:p>
        </p:txBody>
      </p:sp>
      <p:sp>
        <p:nvSpPr>
          <p:cNvPr id="6" name="Espace réservé du numéro de diapositive 5"/>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50474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633" y="1709739"/>
            <a:ext cx="10512862" cy="2852737"/>
          </a:xfrm>
        </p:spPr>
        <p:txBody>
          <a:bodyPr anchor="b"/>
          <a:lstStyle>
            <a:lvl1pPr>
              <a:defRPr sz="5998"/>
            </a:lvl1pPr>
          </a:lstStyle>
          <a:p>
            <a:r>
              <a:rPr lang="fr-FR"/>
              <a:t>Modifiez le style du titre</a:t>
            </a:r>
          </a:p>
        </p:txBody>
      </p:sp>
      <p:sp>
        <p:nvSpPr>
          <p:cNvPr id="3" name="Espace réservé du texte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1406553-4B01-4903-B663-70E503E45D52}" type="datetime1">
              <a:rPr lang="fr-FR" smtClean="0"/>
              <a:pPr/>
              <a:t>30/11/2025</a:t>
            </a:fld>
            <a:endParaRPr lang="fr-FR" dirty="0"/>
          </a:p>
        </p:txBody>
      </p:sp>
      <p:sp>
        <p:nvSpPr>
          <p:cNvPr id="5" name="Espace réservé du pied de page 4"/>
          <p:cNvSpPr>
            <a:spLocks noGrp="1"/>
          </p:cNvSpPr>
          <p:nvPr>
            <p:ph type="ftr" sz="quarter" idx="11"/>
          </p:nvPr>
        </p:nvSpPr>
        <p:spPr/>
        <p:txBody>
          <a:bodyPr/>
          <a:lstStyle/>
          <a:p>
            <a:pPr rtl="0"/>
            <a:endParaRPr lang="fr-FR" noProof="0" dirty="0"/>
          </a:p>
        </p:txBody>
      </p:sp>
      <p:sp>
        <p:nvSpPr>
          <p:cNvPr id="6" name="Espace réservé du numéro de diapositive 5"/>
          <p:cNvSpPr>
            <a:spLocks noGrp="1"/>
          </p:cNvSpPr>
          <p:nvPr>
            <p:ph type="sldNum" sz="quarter" idx="12"/>
          </p:nvPr>
        </p:nvSpPr>
        <p:spPr/>
        <p:txBody>
          <a:body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82151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7982" y="1825625"/>
            <a:ext cx="5180251"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0592" y="1825625"/>
            <a:ext cx="5180251"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817870C-A0A5-4D92-B86D-C2791EFA3A23}" type="datetime1">
              <a:rPr lang="fr-FR" smtClean="0"/>
              <a:pPr/>
              <a:t>30/11/2025</a:t>
            </a:fld>
            <a:endParaRPr lang="fr-FR" dirty="0"/>
          </a:p>
        </p:txBody>
      </p:sp>
      <p:sp>
        <p:nvSpPr>
          <p:cNvPr id="6" name="Espace réservé du pied de page 5"/>
          <p:cNvSpPr>
            <a:spLocks noGrp="1"/>
          </p:cNvSpPr>
          <p:nvPr>
            <p:ph type="ftr" sz="quarter" idx="11"/>
          </p:nvPr>
        </p:nvSpPr>
        <p:spPr/>
        <p:txBody>
          <a:bodyPr/>
          <a:lstStyle/>
          <a:p>
            <a:pPr rtl="0"/>
            <a:endParaRPr lang="fr-FR" noProof="0" dirty="0"/>
          </a:p>
        </p:txBody>
      </p:sp>
      <p:sp>
        <p:nvSpPr>
          <p:cNvPr id="7" name="Espace réservé du numéro de diapositive 6"/>
          <p:cNvSpPr>
            <a:spLocks noGrp="1"/>
          </p:cNvSpPr>
          <p:nvPr>
            <p:ph type="sldNum" sz="quarter" idx="12"/>
          </p:nvPr>
        </p:nvSpPr>
        <p:spPr/>
        <p:txBody>
          <a:body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19192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569" y="365126"/>
            <a:ext cx="10512862" cy="1325563"/>
          </a:xfrm>
        </p:spPr>
        <p:txBody>
          <a:bodyPr/>
          <a:lstStyle/>
          <a:p>
            <a:r>
              <a:rPr lang="fr-FR"/>
              <a:t>Modifiez le style du titre</a:t>
            </a:r>
          </a:p>
        </p:txBody>
      </p:sp>
      <p:sp>
        <p:nvSpPr>
          <p:cNvPr id="3" name="Espace réservé du texte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570" y="2505075"/>
            <a:ext cx="5156444"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0593" y="2505075"/>
            <a:ext cx="518183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12A7B89-83CE-4355-8D19-9AD5D8179E27}" type="datetime1">
              <a:rPr lang="fr-FR" smtClean="0"/>
              <a:pPr/>
              <a:t>30/11/2025</a:t>
            </a:fld>
            <a:endParaRPr lang="fr-FR" dirty="0"/>
          </a:p>
        </p:txBody>
      </p:sp>
      <p:sp>
        <p:nvSpPr>
          <p:cNvPr id="8" name="Espace réservé du pied de page 7"/>
          <p:cNvSpPr>
            <a:spLocks noGrp="1"/>
          </p:cNvSpPr>
          <p:nvPr>
            <p:ph type="ftr" sz="quarter" idx="11"/>
          </p:nvPr>
        </p:nvSpPr>
        <p:spPr/>
        <p:txBody>
          <a:bodyPr/>
          <a:lstStyle/>
          <a:p>
            <a:pPr rtl="0"/>
            <a:endParaRPr lang="fr-FR" noProof="0" dirty="0"/>
          </a:p>
        </p:txBody>
      </p:sp>
      <p:sp>
        <p:nvSpPr>
          <p:cNvPr id="9" name="Espace réservé du numéro de diapositive 8"/>
          <p:cNvSpPr>
            <a:spLocks noGrp="1"/>
          </p:cNvSpPr>
          <p:nvPr>
            <p:ph type="sldNum" sz="quarter" idx="12"/>
          </p:nvPr>
        </p:nvSpPr>
        <p:spPr/>
        <p:txBody>
          <a:body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42931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1406553-4B01-4903-B663-70E503E45D52}" type="datetime1">
              <a:rPr lang="fr-FR" smtClean="0"/>
              <a:pPr/>
              <a:t>30/11/2025</a:t>
            </a:fld>
            <a:endParaRPr lang="fr-FR" dirty="0"/>
          </a:p>
        </p:txBody>
      </p:sp>
      <p:sp>
        <p:nvSpPr>
          <p:cNvPr id="4" name="Espace réservé du pied de page 3"/>
          <p:cNvSpPr>
            <a:spLocks noGrp="1"/>
          </p:cNvSpPr>
          <p:nvPr>
            <p:ph type="ftr" sz="quarter" idx="11"/>
          </p:nvPr>
        </p:nvSpPr>
        <p:spPr/>
        <p:txBody>
          <a:bodyPr/>
          <a:lstStyle/>
          <a:p>
            <a:pPr rtl="0"/>
            <a:endParaRPr lang="fr-FR" noProof="0" dirty="0"/>
          </a:p>
        </p:txBody>
      </p:sp>
      <p:sp>
        <p:nvSpPr>
          <p:cNvPr id="5" name="Espace réservé du numéro de diapositive 4"/>
          <p:cNvSpPr>
            <a:spLocks noGrp="1"/>
          </p:cNvSpPr>
          <p:nvPr>
            <p:ph type="sldNum" sz="quarter" idx="12"/>
          </p:nvPr>
        </p:nvSpPr>
        <p:spPr/>
        <p:txBody>
          <a:body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32703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F3045D-8AE6-4E47-932F-47FA387FEA34}" type="datetime1">
              <a:rPr lang="fr-FR" smtClean="0"/>
              <a:pPr/>
              <a:t>30/11/2025</a:t>
            </a:fld>
            <a:endParaRPr lang="fr-FR" dirty="0"/>
          </a:p>
        </p:txBody>
      </p:sp>
      <p:sp>
        <p:nvSpPr>
          <p:cNvPr id="3" name="Espace réservé du pied de page 2"/>
          <p:cNvSpPr>
            <a:spLocks noGrp="1"/>
          </p:cNvSpPr>
          <p:nvPr>
            <p:ph type="ftr" sz="quarter" idx="11"/>
          </p:nvPr>
        </p:nvSpPr>
        <p:spPr/>
        <p:txBody>
          <a:bodyPr/>
          <a:lstStyle/>
          <a:p>
            <a:pPr rtl="0"/>
            <a:endParaRPr lang="fr-FR" noProof="0" dirty="0"/>
          </a:p>
        </p:txBody>
      </p:sp>
      <p:sp>
        <p:nvSpPr>
          <p:cNvPr id="4" name="Espace réservé du numéro de diapositive 3"/>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24985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du contenu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282C9DA-93FE-4DDE-8920-2C8AB1F5E18A}" type="datetime1">
              <a:rPr lang="fr-FR" smtClean="0"/>
              <a:pPr/>
              <a:t>30/11/2025</a:t>
            </a:fld>
            <a:endParaRPr lang="fr-FR" dirty="0"/>
          </a:p>
        </p:txBody>
      </p:sp>
      <p:sp>
        <p:nvSpPr>
          <p:cNvPr id="6" name="Espace réservé du pied de page 5"/>
          <p:cNvSpPr>
            <a:spLocks noGrp="1"/>
          </p:cNvSpPr>
          <p:nvPr>
            <p:ph type="ftr" sz="quarter" idx="11"/>
          </p:nvPr>
        </p:nvSpPr>
        <p:spPr/>
        <p:txBody>
          <a:bodyPr/>
          <a:lstStyle/>
          <a:p>
            <a:pPr rtl="0"/>
            <a:endParaRPr lang="fr-FR" noProof="0" dirty="0"/>
          </a:p>
        </p:txBody>
      </p:sp>
      <p:sp>
        <p:nvSpPr>
          <p:cNvPr id="7" name="Espace réservé du numéro de diapositive 6"/>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18805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pour une image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r-FR"/>
          </a:p>
        </p:txBody>
      </p:sp>
      <p:sp>
        <p:nvSpPr>
          <p:cNvPr id="4" name="Espace réservé du texte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B002A6A-F78C-474F-BA6B-17AE42EC613D}" type="datetime1">
              <a:rPr lang="fr-FR" smtClean="0"/>
              <a:pPr/>
              <a:t>30/11/2025</a:t>
            </a:fld>
            <a:endParaRPr lang="fr-FR" dirty="0"/>
          </a:p>
        </p:txBody>
      </p:sp>
      <p:sp>
        <p:nvSpPr>
          <p:cNvPr id="6" name="Espace réservé du pied de page 5"/>
          <p:cNvSpPr>
            <a:spLocks noGrp="1"/>
          </p:cNvSpPr>
          <p:nvPr>
            <p:ph type="ftr" sz="quarter" idx="11"/>
          </p:nvPr>
        </p:nvSpPr>
        <p:spPr/>
        <p:txBody>
          <a:bodyPr/>
          <a:lstStyle/>
          <a:p>
            <a:pPr rtl="0"/>
            <a:endParaRPr lang="fr-FR" noProof="0" dirty="0"/>
          </a:p>
        </p:txBody>
      </p:sp>
      <p:sp>
        <p:nvSpPr>
          <p:cNvPr id="7" name="Espace réservé du numéro de diapositive 6"/>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121164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6553-4B01-4903-B663-70E503E45D52}" type="datetime1">
              <a:rPr lang="fr-FR" smtClean="0"/>
              <a:pPr/>
              <a:t>30/11/2025</a:t>
            </a:fld>
            <a:endParaRPr lang="fr-FR" dirty="0"/>
          </a:p>
        </p:txBody>
      </p:sp>
      <p:sp>
        <p:nvSpPr>
          <p:cNvPr id="5" name="Espace réservé du pied de page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845124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r-F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49796" y="1061243"/>
            <a:ext cx="11161240" cy="1727448"/>
          </a:xfrm>
        </p:spPr>
        <p:txBody>
          <a:bodyPr rtlCol="0"/>
          <a:lstStyle/>
          <a:p>
            <a:pPr algn="ctr" rtl="0"/>
            <a:r>
              <a:rPr lang="fr-FR" dirty="0">
                <a:solidFill>
                  <a:srgbClr val="FF0000"/>
                </a:solidFill>
              </a:rPr>
              <a:t>C</a:t>
            </a:r>
            <a:r>
              <a:rPr lang="fr-FR" dirty="0"/>
              <a:t>lub </a:t>
            </a:r>
            <a:r>
              <a:rPr lang="fr-FR" dirty="0">
                <a:solidFill>
                  <a:srgbClr val="FF0000"/>
                </a:solidFill>
              </a:rPr>
              <a:t>I</a:t>
            </a:r>
            <a:r>
              <a:rPr lang="fr-FR" dirty="0"/>
              <a:t>nformatique </a:t>
            </a:r>
            <a:r>
              <a:rPr lang="fr-FR" dirty="0" err="1">
                <a:solidFill>
                  <a:srgbClr val="FF0000"/>
                </a:solidFill>
              </a:rPr>
              <a:t>G</a:t>
            </a:r>
            <a:r>
              <a:rPr lang="fr-FR" dirty="0" err="1"/>
              <a:t>ennois</a:t>
            </a:r>
            <a:endParaRPr lang="fr-FR" dirty="0"/>
          </a:p>
        </p:txBody>
      </p:sp>
      <p:sp>
        <p:nvSpPr>
          <p:cNvPr id="4" name="Sous-titre 3"/>
          <p:cNvSpPr>
            <a:spLocks noGrp="1"/>
          </p:cNvSpPr>
          <p:nvPr>
            <p:ph type="subTitle" idx="1"/>
          </p:nvPr>
        </p:nvSpPr>
        <p:spPr>
          <a:xfrm>
            <a:off x="1845940" y="4077072"/>
            <a:ext cx="8229600" cy="1219200"/>
          </a:xfrm>
        </p:spPr>
        <p:txBody>
          <a:bodyPr rtlCol="0">
            <a:normAutofit/>
          </a:bodyPr>
          <a:lstStyle/>
          <a:p>
            <a:pPr algn="ctr" rtl="0"/>
            <a:r>
              <a:rPr lang="fr-FR" sz="3600" dirty="0"/>
              <a:t>Atelier – Photos</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780" y="3645024"/>
            <a:ext cx="2956816" cy="292023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0"/>
            <a:ext cx="12188825" cy="1052736"/>
          </a:xfrm>
        </p:spPr>
        <p:txBody>
          <a:bodyPr rtlCol="0">
            <a:normAutofit/>
          </a:bodyPr>
          <a:lstStyle/>
          <a:p>
            <a:pPr algn="ctr" rtl="0"/>
            <a:r>
              <a:rPr lang="fr-FR" sz="3200" b="1" dirty="0">
                <a:latin typeface="Montserrat" panose="00000500000000000000" pitchFamily="2" charset="0"/>
              </a:rPr>
              <a:t>Les dossiers</a:t>
            </a:r>
          </a:p>
        </p:txBody>
      </p:sp>
      <p:sp>
        <p:nvSpPr>
          <p:cNvPr id="3" name="ZoneTexte 2"/>
          <p:cNvSpPr txBox="1"/>
          <p:nvPr/>
        </p:nvSpPr>
        <p:spPr>
          <a:xfrm>
            <a:off x="0" y="2132856"/>
            <a:ext cx="12188825" cy="2308324"/>
          </a:xfrm>
          <a:prstGeom prst="rect">
            <a:avLst/>
          </a:prstGeom>
          <a:noFill/>
        </p:spPr>
        <p:txBody>
          <a:bodyPr wrap="square" rtlCol="0">
            <a:spAutoFit/>
          </a:bodyPr>
          <a:lstStyle/>
          <a:p>
            <a:r>
              <a:rPr lang="fr-FR" sz="2399" dirty="0">
                <a:latin typeface="Arial" panose="020B0604020202020204" pitchFamily="34" charset="0"/>
                <a:cs typeface="Arial" panose="020B0604020202020204" pitchFamily="34" charset="0"/>
              </a:rPr>
              <a:t>Un dossier est un emplacement dans lequel on range un ou plusieurs fichiers.</a:t>
            </a:r>
          </a:p>
          <a:p>
            <a:r>
              <a:rPr lang="fr-FR" sz="2399" dirty="0">
                <a:latin typeface="Arial" panose="020B0604020202020204" pitchFamily="34" charset="0"/>
                <a:cs typeface="Arial" panose="020B0604020202020204" pitchFamily="34" charset="0"/>
              </a:rPr>
              <a:t>Pour faire une analogie avec la vie réelle, un dossier est un tiroir dans lequel </a:t>
            </a:r>
          </a:p>
          <a:p>
            <a:r>
              <a:rPr lang="fr-FR" sz="2399" dirty="0">
                <a:latin typeface="Arial" panose="020B0604020202020204" pitchFamily="34" charset="0"/>
                <a:cs typeface="Arial" panose="020B0604020202020204" pitchFamily="34" charset="0"/>
              </a:rPr>
              <a:t>on range des documents</a:t>
            </a:r>
          </a:p>
          <a:p>
            <a:endParaRPr lang="fr-FR" sz="2399" dirty="0">
              <a:latin typeface="Arial" panose="020B0604020202020204" pitchFamily="34" charset="0"/>
              <a:cs typeface="Arial" panose="020B0604020202020204" pitchFamily="34" charset="0"/>
            </a:endParaRPr>
          </a:p>
          <a:p>
            <a:r>
              <a:rPr lang="fr-FR" sz="2399" dirty="0">
                <a:latin typeface="Arial" panose="020B0604020202020204" pitchFamily="34" charset="0"/>
                <a:cs typeface="Arial" panose="020B0604020202020204" pitchFamily="34" charset="0"/>
              </a:rPr>
              <a:t>On peut aussi créer des dossiers dans les dossiers. </a:t>
            </a:r>
          </a:p>
          <a:p>
            <a:r>
              <a:rPr lang="fr-FR" sz="2399" dirty="0">
                <a:latin typeface="Arial" panose="020B0604020202020204" pitchFamily="34" charset="0"/>
                <a:cs typeface="Arial" panose="020B0604020202020204" pitchFamily="34" charset="0"/>
              </a:rPr>
              <a:t>C’est ce que l’on appelle, en informatique, </a:t>
            </a:r>
            <a:r>
              <a:rPr lang="fr-FR" sz="2399" dirty="0">
                <a:solidFill>
                  <a:srgbClr val="FF0000"/>
                </a:solidFill>
                <a:latin typeface="Arial" panose="020B0604020202020204" pitchFamily="34" charset="0"/>
                <a:cs typeface="Arial" panose="020B0604020202020204" pitchFamily="34" charset="0"/>
              </a:rPr>
              <a:t>une arborescence</a:t>
            </a:r>
            <a:r>
              <a:rPr lang="fr-FR" sz="2399"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580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72" y="1171401"/>
            <a:ext cx="10873208" cy="5657697"/>
          </a:xfrm>
          <a:prstGeom prst="rect">
            <a:avLst/>
          </a:prstGeom>
        </p:spPr>
      </p:pic>
      <p:sp>
        <p:nvSpPr>
          <p:cNvPr id="5" name="Titre 12">
            <a:extLst>
              <a:ext uri="{FF2B5EF4-FFF2-40B4-BE49-F238E27FC236}">
                <a16:creationId xmlns:a16="http://schemas.microsoft.com/office/drawing/2014/main" id="{3D3328D8-23A0-10DE-93A4-4A346D5EF2C1}"/>
              </a:ext>
            </a:extLst>
          </p:cNvPr>
          <p:cNvSpPr>
            <a:spLocks noGrp="1"/>
          </p:cNvSpPr>
          <p:nvPr>
            <p:ph type="title"/>
          </p:nvPr>
        </p:nvSpPr>
        <p:spPr>
          <a:xfrm>
            <a:off x="0" y="0"/>
            <a:ext cx="12188825" cy="1052736"/>
          </a:xfrm>
        </p:spPr>
        <p:txBody>
          <a:bodyPr rtlCol="0">
            <a:normAutofit/>
          </a:bodyPr>
          <a:lstStyle/>
          <a:p>
            <a:pPr algn="ctr" rtl="0"/>
            <a:r>
              <a:rPr lang="fr-FR" sz="3200" b="1" dirty="0">
                <a:latin typeface="Montserrat" panose="00000500000000000000" pitchFamily="2" charset="0"/>
              </a:rPr>
              <a:t>Les dossiers</a:t>
            </a:r>
          </a:p>
        </p:txBody>
      </p:sp>
    </p:spTree>
    <p:extLst>
      <p:ext uri="{BB962C8B-B14F-4D97-AF65-F5344CB8AC3E}">
        <p14:creationId xmlns:p14="http://schemas.microsoft.com/office/powerpoint/2010/main" val="152896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7748" y="1556792"/>
            <a:ext cx="12476857" cy="1877052"/>
          </a:xfrm>
          <a:prstGeom prst="rect">
            <a:avLst/>
          </a:prstGeom>
          <a:noFill/>
        </p:spPr>
        <p:txBody>
          <a:bodyPr wrap="square" rtlCol="0">
            <a:spAutoFit/>
          </a:bodyPr>
          <a:lstStyle/>
          <a:p>
            <a:r>
              <a:rPr lang="fr-FR" sz="2400" u="sng" dirty="0"/>
              <a:t>Créer un dossier </a:t>
            </a:r>
            <a:r>
              <a:rPr lang="fr-FR" sz="2400" dirty="0"/>
              <a:t>:</a:t>
            </a:r>
          </a:p>
          <a:p>
            <a:endParaRPr lang="fr-FR" sz="2000" dirty="0"/>
          </a:p>
          <a:p>
            <a:r>
              <a:rPr lang="fr-FR" sz="2399" dirty="0">
                <a:latin typeface="Arial" panose="020B0604020202020204" pitchFamily="34" charset="0"/>
                <a:cs typeface="Arial" panose="020B0604020202020204" pitchFamily="34" charset="0"/>
              </a:rPr>
              <a:t>Allez à l’endroit ou vous souhaitez créer un dossier.</a:t>
            </a:r>
          </a:p>
          <a:p>
            <a:r>
              <a:rPr lang="fr-FR" sz="2399" dirty="0">
                <a:latin typeface="Arial" panose="020B0604020202020204" pitchFamily="34" charset="0"/>
                <a:cs typeface="Arial" panose="020B0604020202020204" pitchFamily="34" charset="0"/>
              </a:rPr>
              <a:t>Dans la fenêtre principale de l’explorateur de fichier, faite un clic droit avec la souris, un menu contextuel apparait </a:t>
            </a:r>
          </a:p>
        </p:txBody>
      </p:sp>
      <p:pic>
        <p:nvPicPr>
          <p:cNvPr id="4" name="Image 3"/>
          <p:cNvPicPr>
            <a:picLocks noChangeAspect="1"/>
          </p:cNvPicPr>
          <p:nvPr/>
        </p:nvPicPr>
        <p:blipFill>
          <a:blip r:embed="rId3"/>
          <a:stretch>
            <a:fillRect/>
          </a:stretch>
        </p:blipFill>
        <p:spPr>
          <a:xfrm>
            <a:off x="4800275" y="3212976"/>
            <a:ext cx="3111802" cy="3434660"/>
          </a:xfrm>
          <a:prstGeom prst="rect">
            <a:avLst/>
          </a:prstGeom>
        </p:spPr>
      </p:pic>
      <p:sp>
        <p:nvSpPr>
          <p:cNvPr id="6" name="Titre 12">
            <a:extLst>
              <a:ext uri="{FF2B5EF4-FFF2-40B4-BE49-F238E27FC236}">
                <a16:creationId xmlns:a16="http://schemas.microsoft.com/office/drawing/2014/main" id="{0E033790-933D-41A0-DCDE-87D6775B48CB}"/>
              </a:ext>
            </a:extLst>
          </p:cNvPr>
          <p:cNvSpPr>
            <a:spLocks noGrp="1"/>
          </p:cNvSpPr>
          <p:nvPr>
            <p:ph type="title"/>
          </p:nvPr>
        </p:nvSpPr>
        <p:spPr>
          <a:xfrm>
            <a:off x="0" y="0"/>
            <a:ext cx="12188825" cy="1052736"/>
          </a:xfrm>
        </p:spPr>
        <p:txBody>
          <a:bodyPr rtlCol="0">
            <a:normAutofit/>
          </a:bodyPr>
          <a:lstStyle/>
          <a:p>
            <a:pPr algn="ctr" rtl="0"/>
            <a:r>
              <a:rPr lang="fr-FR" sz="3200" b="1" dirty="0">
                <a:latin typeface="Montserrat" panose="00000500000000000000" pitchFamily="2" charset="0"/>
              </a:rPr>
              <a:t>Les dossiers</a:t>
            </a:r>
          </a:p>
        </p:txBody>
      </p:sp>
    </p:spTree>
    <p:extLst>
      <p:ext uri="{BB962C8B-B14F-4D97-AF65-F5344CB8AC3E}">
        <p14:creationId xmlns:p14="http://schemas.microsoft.com/office/powerpoint/2010/main" val="87228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3852" y="1685999"/>
            <a:ext cx="8353569" cy="830997"/>
          </a:xfrm>
          <a:prstGeom prst="rect">
            <a:avLst/>
          </a:prstGeom>
          <a:noFill/>
        </p:spPr>
        <p:txBody>
          <a:bodyPr wrap="none" rtlCol="0">
            <a:spAutoFit/>
          </a:bodyPr>
          <a:lstStyle/>
          <a:p>
            <a:r>
              <a:rPr lang="fr-FR" sz="2400" dirty="0"/>
              <a:t>Aller sur « Nouveau » avec la souris et un nouveau menu apparait</a:t>
            </a:r>
          </a:p>
          <a:p>
            <a:r>
              <a:rPr lang="fr-FR" sz="2400" dirty="0"/>
              <a:t>Faites un clic gauche sur « Dossier »</a:t>
            </a:r>
          </a:p>
        </p:txBody>
      </p:sp>
      <p:pic>
        <p:nvPicPr>
          <p:cNvPr id="5" name="Image 4"/>
          <p:cNvPicPr>
            <a:picLocks noChangeAspect="1"/>
          </p:cNvPicPr>
          <p:nvPr/>
        </p:nvPicPr>
        <p:blipFill>
          <a:blip r:embed="rId3"/>
          <a:stretch>
            <a:fillRect/>
          </a:stretch>
        </p:blipFill>
        <p:spPr>
          <a:xfrm>
            <a:off x="2277988" y="2636912"/>
            <a:ext cx="6984776" cy="3786619"/>
          </a:xfrm>
          <a:prstGeom prst="rect">
            <a:avLst/>
          </a:prstGeom>
        </p:spPr>
      </p:pic>
      <p:sp>
        <p:nvSpPr>
          <p:cNvPr id="6" name="Titre 12">
            <a:extLst>
              <a:ext uri="{FF2B5EF4-FFF2-40B4-BE49-F238E27FC236}">
                <a16:creationId xmlns:a16="http://schemas.microsoft.com/office/drawing/2014/main" id="{89AEC1E3-4888-798F-C050-8ADA7E186928}"/>
              </a:ext>
            </a:extLst>
          </p:cNvPr>
          <p:cNvSpPr>
            <a:spLocks noGrp="1"/>
          </p:cNvSpPr>
          <p:nvPr>
            <p:ph type="title"/>
          </p:nvPr>
        </p:nvSpPr>
        <p:spPr>
          <a:xfrm>
            <a:off x="0" y="0"/>
            <a:ext cx="12188825" cy="1052736"/>
          </a:xfrm>
        </p:spPr>
        <p:txBody>
          <a:bodyPr rtlCol="0">
            <a:normAutofit/>
          </a:bodyPr>
          <a:lstStyle/>
          <a:p>
            <a:pPr algn="ctr" rtl="0"/>
            <a:r>
              <a:rPr lang="fr-FR" sz="3200" b="1" dirty="0">
                <a:latin typeface="Montserrat" panose="00000500000000000000" pitchFamily="2" charset="0"/>
              </a:rPr>
              <a:t>Les dossiers</a:t>
            </a:r>
          </a:p>
        </p:txBody>
      </p:sp>
    </p:spTree>
    <p:extLst>
      <p:ext uri="{BB962C8B-B14F-4D97-AF65-F5344CB8AC3E}">
        <p14:creationId xmlns:p14="http://schemas.microsoft.com/office/powerpoint/2010/main" val="39246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1764" y="1916832"/>
            <a:ext cx="11809312" cy="461665"/>
          </a:xfrm>
          <a:prstGeom prst="rect">
            <a:avLst/>
          </a:prstGeom>
          <a:noFill/>
        </p:spPr>
        <p:txBody>
          <a:bodyPr wrap="square" rtlCol="0">
            <a:spAutoFit/>
          </a:bodyPr>
          <a:lstStyle/>
          <a:p>
            <a:r>
              <a:rPr lang="fr-FR" sz="2400" dirty="0"/>
              <a:t>Taper le nom de votre dossier et valider par la touche « Entrée »</a:t>
            </a:r>
          </a:p>
        </p:txBody>
      </p:sp>
      <p:pic>
        <p:nvPicPr>
          <p:cNvPr id="4" name="Image 3"/>
          <p:cNvPicPr>
            <a:picLocks noChangeAspect="1"/>
          </p:cNvPicPr>
          <p:nvPr/>
        </p:nvPicPr>
        <p:blipFill>
          <a:blip r:embed="rId3"/>
          <a:stretch>
            <a:fillRect/>
          </a:stretch>
        </p:blipFill>
        <p:spPr>
          <a:xfrm>
            <a:off x="4582244" y="2780928"/>
            <a:ext cx="2664296" cy="3053245"/>
          </a:xfrm>
          <a:prstGeom prst="rect">
            <a:avLst/>
          </a:prstGeom>
        </p:spPr>
      </p:pic>
      <p:sp>
        <p:nvSpPr>
          <p:cNvPr id="6" name="Titre 12">
            <a:extLst>
              <a:ext uri="{FF2B5EF4-FFF2-40B4-BE49-F238E27FC236}">
                <a16:creationId xmlns:a16="http://schemas.microsoft.com/office/drawing/2014/main" id="{0CB48880-596A-7A95-144B-5FC7E0F33750}"/>
              </a:ext>
            </a:extLst>
          </p:cNvPr>
          <p:cNvSpPr>
            <a:spLocks noGrp="1"/>
          </p:cNvSpPr>
          <p:nvPr>
            <p:ph type="title"/>
          </p:nvPr>
        </p:nvSpPr>
        <p:spPr>
          <a:xfrm>
            <a:off x="0" y="0"/>
            <a:ext cx="12188825" cy="1052736"/>
          </a:xfrm>
        </p:spPr>
        <p:txBody>
          <a:bodyPr rtlCol="0">
            <a:normAutofit/>
          </a:bodyPr>
          <a:lstStyle/>
          <a:p>
            <a:pPr algn="ctr" rtl="0"/>
            <a:r>
              <a:rPr lang="fr-FR" sz="3200" b="1" dirty="0">
                <a:latin typeface="Montserrat" panose="00000500000000000000" pitchFamily="2" charset="0"/>
              </a:rPr>
              <a:t>Les dossiers</a:t>
            </a:r>
          </a:p>
        </p:txBody>
      </p:sp>
      <p:sp>
        <p:nvSpPr>
          <p:cNvPr id="7" name="ZoneTexte 6">
            <a:extLst>
              <a:ext uri="{FF2B5EF4-FFF2-40B4-BE49-F238E27FC236}">
                <a16:creationId xmlns:a16="http://schemas.microsoft.com/office/drawing/2014/main" id="{65F2540A-8DFE-51F4-A527-1645F6B8771B}"/>
              </a:ext>
            </a:extLst>
          </p:cNvPr>
          <p:cNvSpPr txBox="1"/>
          <p:nvPr/>
        </p:nvSpPr>
        <p:spPr>
          <a:xfrm>
            <a:off x="189756" y="6005771"/>
            <a:ext cx="11809312" cy="461665"/>
          </a:xfrm>
          <a:prstGeom prst="rect">
            <a:avLst/>
          </a:prstGeom>
          <a:noFill/>
        </p:spPr>
        <p:txBody>
          <a:bodyPr wrap="square" rtlCol="0">
            <a:spAutoFit/>
          </a:bodyPr>
          <a:lstStyle/>
          <a:p>
            <a:r>
              <a:rPr lang="fr-FR" sz="2400" dirty="0"/>
              <a:t>Votre dossier est créé</a:t>
            </a:r>
          </a:p>
        </p:txBody>
      </p:sp>
    </p:spTree>
    <p:extLst>
      <p:ext uri="{BB962C8B-B14F-4D97-AF65-F5344CB8AC3E}">
        <p14:creationId xmlns:p14="http://schemas.microsoft.com/office/powerpoint/2010/main" val="117835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8E814-534B-A82D-2CF6-795D98202DD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7CEEAAA-106A-F8C6-5BFC-21F3E9F96662}"/>
              </a:ext>
            </a:extLst>
          </p:cNvPr>
          <p:cNvSpPr txBox="1"/>
          <p:nvPr/>
        </p:nvSpPr>
        <p:spPr>
          <a:xfrm>
            <a:off x="-1" y="1916832"/>
            <a:ext cx="12188825" cy="1569660"/>
          </a:xfrm>
          <a:prstGeom prst="rect">
            <a:avLst/>
          </a:prstGeom>
          <a:noFill/>
        </p:spPr>
        <p:txBody>
          <a:bodyPr wrap="square" rtlCol="0">
            <a:spAutoFit/>
          </a:bodyPr>
          <a:lstStyle/>
          <a:p>
            <a:r>
              <a:rPr lang="fr-FR" sz="2400" dirty="0"/>
              <a:t>Exercice :</a:t>
            </a:r>
          </a:p>
          <a:p>
            <a:endParaRPr lang="fr-FR" sz="2400" dirty="0"/>
          </a:p>
          <a:p>
            <a:endParaRPr lang="fr-FR" sz="2400" dirty="0"/>
          </a:p>
          <a:p>
            <a:r>
              <a:rPr lang="fr-FR" sz="2400" dirty="0"/>
              <a:t>- Créer un dossier nommé « Smartphone » dans le dossier « Images »</a:t>
            </a:r>
          </a:p>
        </p:txBody>
      </p:sp>
      <p:sp>
        <p:nvSpPr>
          <p:cNvPr id="6" name="Titre 12">
            <a:extLst>
              <a:ext uri="{FF2B5EF4-FFF2-40B4-BE49-F238E27FC236}">
                <a16:creationId xmlns:a16="http://schemas.microsoft.com/office/drawing/2014/main" id="{92A4E175-91BB-9E83-72B6-B9FEB9B56340}"/>
              </a:ext>
            </a:extLst>
          </p:cNvPr>
          <p:cNvSpPr>
            <a:spLocks noGrp="1"/>
          </p:cNvSpPr>
          <p:nvPr>
            <p:ph type="title"/>
          </p:nvPr>
        </p:nvSpPr>
        <p:spPr>
          <a:xfrm>
            <a:off x="0" y="0"/>
            <a:ext cx="12188825" cy="1052736"/>
          </a:xfrm>
        </p:spPr>
        <p:txBody>
          <a:bodyPr rtlCol="0">
            <a:normAutofit/>
          </a:bodyPr>
          <a:lstStyle/>
          <a:p>
            <a:pPr algn="ctr" rtl="0"/>
            <a:r>
              <a:rPr lang="fr-FR" sz="3200" b="1" dirty="0">
                <a:latin typeface="Montserrat" panose="00000500000000000000" pitchFamily="2" charset="0"/>
              </a:rPr>
              <a:t>Les dossiers</a:t>
            </a:r>
          </a:p>
        </p:txBody>
      </p:sp>
    </p:spTree>
    <p:extLst>
      <p:ext uri="{BB962C8B-B14F-4D97-AF65-F5344CB8AC3E}">
        <p14:creationId xmlns:p14="http://schemas.microsoft.com/office/powerpoint/2010/main" val="196969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5B59A-344C-838A-36E1-D0553E770AD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782826E-BDC5-FE9A-0DB1-E4F5EB3944EF}"/>
              </a:ext>
            </a:extLst>
          </p:cNvPr>
          <p:cNvSpPr txBox="1"/>
          <p:nvPr/>
        </p:nvSpPr>
        <p:spPr>
          <a:xfrm>
            <a:off x="-1" y="1916832"/>
            <a:ext cx="12188825" cy="1569660"/>
          </a:xfrm>
          <a:prstGeom prst="rect">
            <a:avLst/>
          </a:prstGeom>
          <a:noFill/>
        </p:spPr>
        <p:txBody>
          <a:bodyPr wrap="square" rtlCol="0">
            <a:spAutoFit/>
          </a:bodyPr>
          <a:lstStyle/>
          <a:p>
            <a:r>
              <a:rPr lang="fr-FR" sz="2400" dirty="0"/>
              <a:t>Exercice :</a:t>
            </a:r>
          </a:p>
          <a:p>
            <a:endParaRPr lang="fr-FR" sz="2400" dirty="0"/>
          </a:p>
          <a:p>
            <a:endParaRPr lang="fr-FR" sz="2400" dirty="0"/>
          </a:p>
          <a:p>
            <a:r>
              <a:rPr lang="fr-FR" sz="2400" dirty="0"/>
              <a:t>- Vous devriez avoir cela </a:t>
            </a:r>
          </a:p>
        </p:txBody>
      </p:sp>
      <p:sp>
        <p:nvSpPr>
          <p:cNvPr id="6" name="Titre 12">
            <a:extLst>
              <a:ext uri="{FF2B5EF4-FFF2-40B4-BE49-F238E27FC236}">
                <a16:creationId xmlns:a16="http://schemas.microsoft.com/office/drawing/2014/main" id="{9ADAB301-89EE-F174-5BC5-987CC85FEBD5}"/>
              </a:ext>
            </a:extLst>
          </p:cNvPr>
          <p:cNvSpPr>
            <a:spLocks noGrp="1"/>
          </p:cNvSpPr>
          <p:nvPr>
            <p:ph type="title"/>
          </p:nvPr>
        </p:nvSpPr>
        <p:spPr>
          <a:xfrm>
            <a:off x="0" y="0"/>
            <a:ext cx="12188825" cy="1052736"/>
          </a:xfrm>
        </p:spPr>
        <p:txBody>
          <a:bodyPr rtlCol="0">
            <a:normAutofit/>
          </a:bodyPr>
          <a:lstStyle/>
          <a:p>
            <a:pPr algn="ctr" rtl="0"/>
            <a:r>
              <a:rPr lang="fr-FR" sz="3200" b="1" dirty="0">
                <a:latin typeface="Montserrat" panose="00000500000000000000" pitchFamily="2" charset="0"/>
              </a:rPr>
              <a:t>Les dossiers</a:t>
            </a:r>
          </a:p>
        </p:txBody>
      </p:sp>
      <p:pic>
        <p:nvPicPr>
          <p:cNvPr id="4" name="Image 3">
            <a:extLst>
              <a:ext uri="{FF2B5EF4-FFF2-40B4-BE49-F238E27FC236}">
                <a16:creationId xmlns:a16="http://schemas.microsoft.com/office/drawing/2014/main" id="{421774D9-D24C-E1E7-D032-25E5F27C26BF}"/>
              </a:ext>
            </a:extLst>
          </p:cNvPr>
          <p:cNvPicPr>
            <a:picLocks noChangeAspect="1"/>
          </p:cNvPicPr>
          <p:nvPr/>
        </p:nvPicPr>
        <p:blipFill>
          <a:blip r:embed="rId3"/>
          <a:stretch>
            <a:fillRect/>
          </a:stretch>
        </p:blipFill>
        <p:spPr>
          <a:xfrm>
            <a:off x="4150196" y="2492896"/>
            <a:ext cx="5832648" cy="4032984"/>
          </a:xfrm>
          <a:prstGeom prst="rect">
            <a:avLst/>
          </a:prstGeom>
        </p:spPr>
      </p:pic>
      <p:sp>
        <p:nvSpPr>
          <p:cNvPr id="5" name="Rectangle 4">
            <a:extLst>
              <a:ext uri="{FF2B5EF4-FFF2-40B4-BE49-F238E27FC236}">
                <a16:creationId xmlns:a16="http://schemas.microsoft.com/office/drawing/2014/main" id="{F7EAA575-B218-0773-A687-D6CFA6BD91ED}"/>
              </a:ext>
            </a:extLst>
          </p:cNvPr>
          <p:cNvSpPr/>
          <p:nvPr/>
        </p:nvSpPr>
        <p:spPr>
          <a:xfrm>
            <a:off x="6382444" y="2420888"/>
            <a:ext cx="3672408" cy="1929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6B1F800-3A11-8684-4EA1-817263AA1FFB}"/>
              </a:ext>
            </a:extLst>
          </p:cNvPr>
          <p:cNvSpPr/>
          <p:nvPr/>
        </p:nvSpPr>
        <p:spPr>
          <a:xfrm>
            <a:off x="6382444" y="4350588"/>
            <a:ext cx="1872208" cy="5040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704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Photos smartphone</a:t>
            </a:r>
          </a:p>
        </p:txBody>
      </p:sp>
      <p:sp>
        <p:nvSpPr>
          <p:cNvPr id="2" name="Espace réservé du contenu 1"/>
          <p:cNvSpPr>
            <a:spLocks noGrp="1"/>
          </p:cNvSpPr>
          <p:nvPr>
            <p:ph idx="1"/>
          </p:nvPr>
        </p:nvSpPr>
        <p:spPr>
          <a:xfrm>
            <a:off x="0" y="1412776"/>
            <a:ext cx="12143084" cy="5256584"/>
          </a:xfrm>
        </p:spPr>
        <p:txBody>
          <a:bodyPr>
            <a:normAutofit/>
          </a:bodyPr>
          <a:lstStyle/>
          <a:p>
            <a:pPr lvl="1"/>
            <a:r>
              <a:rPr lang="fr-FR" sz="2400" dirty="0"/>
              <a:t>Pour transférer des photos d’un smartphone à un PC, il faut le connecter avec le câble fourni.</a:t>
            </a:r>
          </a:p>
          <a:p>
            <a:pPr lvl="1"/>
            <a:r>
              <a:rPr lang="fr-FR" sz="2400" dirty="0"/>
              <a:t>Une fois brancher, vous avez une notification qui s’affiche sur votre téléphone (</a:t>
            </a:r>
            <a:r>
              <a:rPr lang="fr-FR" sz="2400" b="1" u="sng" dirty="0"/>
              <a:t>Attention</a:t>
            </a:r>
            <a:r>
              <a:rPr lang="fr-FR" sz="2400" dirty="0"/>
              <a:t> : Cela varie d’un smartphone à un autre).</a:t>
            </a:r>
          </a:p>
          <a:p>
            <a:pPr lvl="1"/>
            <a:endParaRPr lang="fr-FR" sz="2400" dirty="0"/>
          </a:p>
        </p:txBody>
      </p:sp>
      <p:sp>
        <p:nvSpPr>
          <p:cNvPr id="6" name="Espace réservé du contenu 1"/>
          <p:cNvSpPr txBox="1">
            <a:spLocks/>
          </p:cNvSpPr>
          <p:nvPr/>
        </p:nvSpPr>
        <p:spPr>
          <a:xfrm>
            <a:off x="1917948" y="3386658"/>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8" name="Image 7">
            <a:extLst>
              <a:ext uri="{FF2B5EF4-FFF2-40B4-BE49-F238E27FC236}">
                <a16:creationId xmlns:a16="http://schemas.microsoft.com/office/drawing/2014/main" id="{1FBA03C9-3F9F-EE27-D099-932D32BC8D28}"/>
              </a:ext>
            </a:extLst>
          </p:cNvPr>
          <p:cNvPicPr>
            <a:picLocks noChangeAspect="1"/>
          </p:cNvPicPr>
          <p:nvPr/>
        </p:nvPicPr>
        <p:blipFill>
          <a:blip r:embed="rId3"/>
          <a:stretch>
            <a:fillRect/>
          </a:stretch>
        </p:blipFill>
        <p:spPr>
          <a:xfrm>
            <a:off x="5158308" y="3557314"/>
            <a:ext cx="2872989" cy="1615580"/>
          </a:xfrm>
          <a:prstGeom prst="rect">
            <a:avLst/>
          </a:prstGeom>
        </p:spPr>
      </p:pic>
      <p:sp>
        <p:nvSpPr>
          <p:cNvPr id="4" name="Rectangle 3"/>
          <p:cNvSpPr/>
          <p:nvPr/>
        </p:nvSpPr>
        <p:spPr>
          <a:xfrm>
            <a:off x="5273050" y="3788618"/>
            <a:ext cx="2693570" cy="7925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09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7787" y="1556792"/>
            <a:ext cx="7872281" cy="5112568"/>
          </a:xfrm>
        </p:spPr>
        <p:txBody>
          <a:bodyPr>
            <a:normAutofit/>
          </a:bodyPr>
          <a:lstStyle/>
          <a:p>
            <a:pPr lvl="1"/>
            <a:r>
              <a:rPr lang="fr-FR" sz="2400" dirty="0"/>
              <a:t>Cliquer ensuite sur la notification reçue</a:t>
            </a:r>
          </a:p>
          <a:p>
            <a:pPr lvl="1"/>
            <a:endParaRPr lang="fr-FR" sz="2400" dirty="0"/>
          </a:p>
          <a:p>
            <a:pPr lvl="1"/>
            <a:endParaRPr lang="fr-FR" sz="2400" dirty="0"/>
          </a:p>
          <a:p>
            <a:pPr lvl="1"/>
            <a:endParaRPr lang="fr-FR" sz="2400" dirty="0"/>
          </a:p>
          <a:p>
            <a:pPr lvl="1"/>
            <a:endParaRPr lang="fr-FR" sz="2400" dirty="0"/>
          </a:p>
          <a:p>
            <a:pPr lvl="1"/>
            <a:endParaRPr lang="fr-FR" sz="2400" dirty="0"/>
          </a:p>
          <a:p>
            <a:pPr lvl="1"/>
            <a:r>
              <a:rPr lang="fr-FR" sz="2400" dirty="0"/>
              <a:t>Cliquer enfin sur « Transfert de fichiers »</a:t>
            </a:r>
          </a:p>
          <a:p>
            <a:pPr lvl="1"/>
            <a:r>
              <a:rPr lang="fr-FR" sz="2400" dirty="0"/>
              <a:t>Si cela ne fonctionne pas, cliquer sur « Transférer des photos(PTP) »</a:t>
            </a:r>
          </a:p>
          <a:p>
            <a:pPr lvl="1"/>
            <a:endParaRPr lang="fr-FR" sz="2400" dirty="0"/>
          </a:p>
        </p:txBody>
      </p:sp>
      <p:sp>
        <p:nvSpPr>
          <p:cNvPr id="6" name="Espace réservé du contenu 1"/>
          <p:cNvSpPr txBox="1">
            <a:spLocks/>
          </p:cNvSpPr>
          <p:nvPr/>
        </p:nvSpPr>
        <p:spPr>
          <a:xfrm>
            <a:off x="1917948" y="3386658"/>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7" name="Image 6">
            <a:extLst>
              <a:ext uri="{FF2B5EF4-FFF2-40B4-BE49-F238E27FC236}">
                <a16:creationId xmlns:a16="http://schemas.microsoft.com/office/drawing/2014/main" id="{B9B2A4FD-7B79-B288-9632-49AA54A25668}"/>
              </a:ext>
            </a:extLst>
          </p:cNvPr>
          <p:cNvPicPr>
            <a:picLocks noChangeAspect="1"/>
          </p:cNvPicPr>
          <p:nvPr/>
        </p:nvPicPr>
        <p:blipFill>
          <a:blip r:embed="rId3"/>
          <a:stretch>
            <a:fillRect/>
          </a:stretch>
        </p:blipFill>
        <p:spPr>
          <a:xfrm>
            <a:off x="8418027" y="2420888"/>
            <a:ext cx="2819644" cy="2880610"/>
          </a:xfrm>
          <a:prstGeom prst="rect">
            <a:avLst/>
          </a:prstGeom>
        </p:spPr>
      </p:pic>
      <p:sp>
        <p:nvSpPr>
          <p:cNvPr id="8" name="Titre 12">
            <a:extLst>
              <a:ext uri="{FF2B5EF4-FFF2-40B4-BE49-F238E27FC236}">
                <a16:creationId xmlns:a16="http://schemas.microsoft.com/office/drawing/2014/main" id="{BD3F3EF4-F6AC-D2BC-50DD-61CC0DC00309}"/>
              </a:ext>
            </a:extLst>
          </p:cNvPr>
          <p:cNvSpPr txBox="1">
            <a:spLocks/>
          </p:cNvSpPr>
          <p:nvPr/>
        </p:nvSpPr>
        <p:spPr>
          <a:xfrm>
            <a:off x="0" y="0"/>
            <a:ext cx="12188825" cy="980728"/>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ctr"/>
            <a:r>
              <a:rPr lang="fr-FR" sz="3200" b="1">
                <a:latin typeface="Montserrat" panose="00000500000000000000" pitchFamily="2" charset="0"/>
              </a:rPr>
              <a:t>Photos smartphone</a:t>
            </a:r>
            <a:endParaRPr lang="fr-FR" sz="3200" b="1" dirty="0">
              <a:latin typeface="Montserrat" panose="00000500000000000000" pitchFamily="2" charset="0"/>
            </a:endParaRPr>
          </a:p>
        </p:txBody>
      </p:sp>
      <p:sp>
        <p:nvSpPr>
          <p:cNvPr id="5" name="Rectangle 4"/>
          <p:cNvSpPr/>
          <p:nvPr/>
        </p:nvSpPr>
        <p:spPr>
          <a:xfrm>
            <a:off x="8535401" y="3386658"/>
            <a:ext cx="2516938" cy="906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698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7788" y="1556792"/>
            <a:ext cx="10801200" cy="5112568"/>
          </a:xfrm>
        </p:spPr>
        <p:txBody>
          <a:bodyPr>
            <a:normAutofit/>
          </a:bodyPr>
          <a:lstStyle/>
          <a:p>
            <a:pPr lvl="1"/>
            <a:r>
              <a:rPr lang="fr-FR" sz="2400" dirty="0"/>
              <a:t>Vous devriez avoir ça dans la barre de notification</a:t>
            </a:r>
          </a:p>
        </p:txBody>
      </p:sp>
      <p:sp>
        <p:nvSpPr>
          <p:cNvPr id="6" name="Espace réservé du contenu 1"/>
          <p:cNvSpPr txBox="1">
            <a:spLocks/>
          </p:cNvSpPr>
          <p:nvPr/>
        </p:nvSpPr>
        <p:spPr>
          <a:xfrm>
            <a:off x="1917948" y="3386658"/>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8" name="Titre 12">
            <a:extLst>
              <a:ext uri="{FF2B5EF4-FFF2-40B4-BE49-F238E27FC236}">
                <a16:creationId xmlns:a16="http://schemas.microsoft.com/office/drawing/2014/main" id="{39667CCE-A602-6FB2-D0B4-6FA79D92A3E9}"/>
              </a:ext>
            </a:extLst>
          </p:cNvPr>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Photos smartphone</a:t>
            </a:r>
          </a:p>
        </p:txBody>
      </p:sp>
      <p:pic>
        <p:nvPicPr>
          <p:cNvPr id="9" name="Image 8">
            <a:extLst>
              <a:ext uri="{FF2B5EF4-FFF2-40B4-BE49-F238E27FC236}">
                <a16:creationId xmlns:a16="http://schemas.microsoft.com/office/drawing/2014/main" id="{F2454180-D585-C031-2F98-3E36FCA7E4A9}"/>
              </a:ext>
            </a:extLst>
          </p:cNvPr>
          <p:cNvPicPr>
            <a:picLocks noChangeAspect="1"/>
          </p:cNvPicPr>
          <p:nvPr/>
        </p:nvPicPr>
        <p:blipFill>
          <a:blip r:embed="rId3"/>
          <a:stretch>
            <a:fillRect/>
          </a:stretch>
        </p:blipFill>
        <p:spPr>
          <a:xfrm>
            <a:off x="3070076" y="2810594"/>
            <a:ext cx="2834886" cy="1181202"/>
          </a:xfrm>
          <a:prstGeom prst="rect">
            <a:avLst/>
          </a:prstGeom>
        </p:spPr>
      </p:pic>
      <p:sp>
        <p:nvSpPr>
          <p:cNvPr id="4" name="Rectangle 3"/>
          <p:cNvSpPr/>
          <p:nvPr/>
        </p:nvSpPr>
        <p:spPr>
          <a:xfrm>
            <a:off x="3214092" y="3206638"/>
            <a:ext cx="2376264" cy="438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314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1B617-78C3-DA6D-4C25-7D990D9F6B5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02E9844-0743-4A70-7F59-A192CD69847B}"/>
              </a:ext>
            </a:extLst>
          </p:cNvPr>
          <p:cNvSpPr>
            <a:spLocks noGrp="1"/>
          </p:cNvSpPr>
          <p:nvPr>
            <p:ph type="title"/>
          </p:nvPr>
        </p:nvSpPr>
        <p:spPr>
          <a:xfrm>
            <a:off x="0" y="0"/>
            <a:ext cx="12188825" cy="692696"/>
          </a:xfrm>
        </p:spPr>
        <p:txBody>
          <a:bodyPr rtlCol="0">
            <a:normAutofit fontScale="90000"/>
          </a:bodyPr>
          <a:lstStyle/>
          <a:p>
            <a:pPr algn="ctr"/>
            <a:r>
              <a:rPr lang="fr-FR" sz="4800" b="1" dirty="0"/>
              <a:t>Sommaire</a:t>
            </a:r>
            <a:endParaRPr lang="fr-FR" sz="4800" dirty="0"/>
          </a:p>
        </p:txBody>
      </p:sp>
      <p:sp>
        <p:nvSpPr>
          <p:cNvPr id="2" name="Espace réservé du contenu 1">
            <a:extLst>
              <a:ext uri="{FF2B5EF4-FFF2-40B4-BE49-F238E27FC236}">
                <a16:creationId xmlns:a16="http://schemas.microsoft.com/office/drawing/2014/main" id="{AB82C416-A564-A2A4-6387-69E487B16151}"/>
              </a:ext>
            </a:extLst>
          </p:cNvPr>
          <p:cNvSpPr>
            <a:spLocks noGrp="1"/>
          </p:cNvSpPr>
          <p:nvPr>
            <p:ph idx="1"/>
          </p:nvPr>
        </p:nvSpPr>
        <p:spPr>
          <a:xfrm>
            <a:off x="0" y="2132857"/>
            <a:ext cx="11809312" cy="2232248"/>
          </a:xfrm>
        </p:spPr>
        <p:txBody>
          <a:bodyPr>
            <a:normAutofit/>
          </a:bodyPr>
          <a:lstStyle/>
          <a:p>
            <a:pPr algn="ctr"/>
            <a:r>
              <a:rPr lang="fr-FR" b="1" dirty="0"/>
              <a:t>Sauvegarder ses photos avec Google photo</a:t>
            </a:r>
          </a:p>
          <a:p>
            <a:pPr algn="ctr"/>
            <a:r>
              <a:rPr lang="fr-FR" b="1" dirty="0"/>
              <a:t>Les dossiers</a:t>
            </a:r>
          </a:p>
          <a:p>
            <a:pPr algn="ctr"/>
            <a:r>
              <a:rPr lang="fr-FR" b="1" dirty="0"/>
              <a:t>Copier ses photos du smartphone vers un PC</a:t>
            </a:r>
          </a:p>
          <a:p>
            <a:pPr algn="ctr"/>
            <a:r>
              <a:rPr lang="fr-FR" b="1" dirty="0"/>
              <a:t>Copier ses photos d’une clé vers un PC</a:t>
            </a:r>
          </a:p>
          <a:p>
            <a:pPr marL="0" indent="0" algn="ctr">
              <a:buNone/>
            </a:pPr>
            <a:endParaRPr lang="fr-FR" b="1" i="0" dirty="0">
              <a:effectLst/>
              <a:latin typeface="Montserrat" panose="00000500000000000000" pitchFamily="2" charset="0"/>
            </a:endParaRPr>
          </a:p>
          <a:p>
            <a:pPr algn="ctr"/>
            <a:endParaRPr lang="fr-FR" b="1" i="0" dirty="0">
              <a:effectLst/>
              <a:latin typeface="Montserrat" panose="00000500000000000000" pitchFamily="2" charset="0"/>
            </a:endParaRPr>
          </a:p>
          <a:p>
            <a:pPr algn="ctr">
              <a:spcAft>
                <a:spcPts val="1500"/>
              </a:spcAft>
            </a:pPr>
            <a:endParaRPr lang="fr-FR" b="1" i="0" dirty="0">
              <a:effectLst/>
            </a:endParaRPr>
          </a:p>
          <a:p>
            <a:pPr algn="ctr">
              <a:spcAft>
                <a:spcPts val="1500"/>
              </a:spcAft>
            </a:pPr>
            <a:endParaRPr lang="fr-FR" b="1" i="0" dirty="0">
              <a:effectLst/>
            </a:endParaRPr>
          </a:p>
          <a:p>
            <a:pPr algn="ctr">
              <a:spcAft>
                <a:spcPts val="1500"/>
              </a:spcAft>
            </a:pPr>
            <a:endParaRPr lang="fr-FR" b="1" i="0" dirty="0">
              <a:effectLst/>
            </a:endParaRPr>
          </a:p>
          <a:p>
            <a:pPr algn="ctr">
              <a:spcAft>
                <a:spcPts val="1500"/>
              </a:spcAft>
            </a:pPr>
            <a:endParaRPr lang="fr-FR" b="1" i="0" dirty="0">
              <a:solidFill>
                <a:srgbClr val="333333"/>
              </a:solidFill>
              <a:effectLst/>
            </a:endParaRPr>
          </a:p>
        </p:txBody>
      </p:sp>
      <p:sp>
        <p:nvSpPr>
          <p:cNvPr id="6" name="Espace réservé du contenu 1">
            <a:extLst>
              <a:ext uri="{FF2B5EF4-FFF2-40B4-BE49-F238E27FC236}">
                <a16:creationId xmlns:a16="http://schemas.microsoft.com/office/drawing/2014/main" id="{143AAA70-9D3F-954E-D850-1A280D81E7D3}"/>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3251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7788" y="1052736"/>
            <a:ext cx="10801200" cy="5616624"/>
          </a:xfrm>
        </p:spPr>
        <p:txBody>
          <a:bodyPr>
            <a:normAutofit/>
          </a:bodyPr>
          <a:lstStyle/>
          <a:p>
            <a:pPr lvl="1"/>
            <a:r>
              <a:rPr lang="fr-FR" sz="2400" dirty="0"/>
              <a:t>Cliquer sur l’explorateur de fichier qui se trouve dans la barre de taches.</a:t>
            </a:r>
          </a:p>
          <a:p>
            <a:pPr lvl="1"/>
            <a:endParaRPr lang="fr-FR" sz="2400" dirty="0"/>
          </a:p>
          <a:p>
            <a:pPr lvl="1"/>
            <a:endParaRPr lang="fr-FR" sz="2400" dirty="0"/>
          </a:p>
          <a:p>
            <a:pPr lvl="1"/>
            <a:endParaRPr lang="fr-FR" sz="2400" dirty="0"/>
          </a:p>
          <a:p>
            <a:pPr lvl="1"/>
            <a:r>
              <a:rPr lang="fr-FR" sz="2400" dirty="0"/>
              <a:t>Vous devriez voir votre téléphone dans le menu de gauche (le nom change en fonction de la marque et le modèle de téléphone)</a:t>
            </a:r>
          </a:p>
          <a:p>
            <a:pPr lvl="1"/>
            <a:endParaRPr lang="fr-FR" sz="2400" dirty="0"/>
          </a:p>
          <a:p>
            <a:pPr lvl="1"/>
            <a:endParaRPr lang="fr-FR" sz="2400" dirty="0"/>
          </a:p>
          <a:p>
            <a:pPr lvl="1"/>
            <a:endParaRPr lang="fr-FR" sz="2400" dirty="0"/>
          </a:p>
        </p:txBody>
      </p:sp>
      <p:sp>
        <p:nvSpPr>
          <p:cNvPr id="6" name="Espace réservé du contenu 1"/>
          <p:cNvSpPr txBox="1">
            <a:spLocks/>
          </p:cNvSpPr>
          <p:nvPr/>
        </p:nvSpPr>
        <p:spPr>
          <a:xfrm>
            <a:off x="1917948" y="3386658"/>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8" name="Titre 12">
            <a:extLst>
              <a:ext uri="{FF2B5EF4-FFF2-40B4-BE49-F238E27FC236}">
                <a16:creationId xmlns:a16="http://schemas.microsoft.com/office/drawing/2014/main" id="{592EDD9F-489E-B97D-30BF-C33AEE29AEFF}"/>
              </a:ext>
            </a:extLst>
          </p:cNvPr>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Photos smartphone</a:t>
            </a:r>
          </a:p>
        </p:txBody>
      </p:sp>
      <p:pic>
        <p:nvPicPr>
          <p:cNvPr id="7" name="Image 6">
            <a:extLst>
              <a:ext uri="{FF2B5EF4-FFF2-40B4-BE49-F238E27FC236}">
                <a16:creationId xmlns:a16="http://schemas.microsoft.com/office/drawing/2014/main" id="{C84DFD31-90D9-B0F3-7AA7-5C9B36FAA113}"/>
              </a:ext>
            </a:extLst>
          </p:cNvPr>
          <p:cNvPicPr>
            <a:picLocks noChangeAspect="1"/>
          </p:cNvPicPr>
          <p:nvPr/>
        </p:nvPicPr>
        <p:blipFill>
          <a:blip r:embed="rId3"/>
          <a:stretch>
            <a:fillRect/>
          </a:stretch>
        </p:blipFill>
        <p:spPr>
          <a:xfrm>
            <a:off x="2850706" y="3525133"/>
            <a:ext cx="3215919" cy="2568163"/>
          </a:xfrm>
          <a:prstGeom prst="rect">
            <a:avLst/>
          </a:prstGeom>
        </p:spPr>
      </p:pic>
      <p:sp>
        <p:nvSpPr>
          <p:cNvPr id="4" name="Rectangle 3"/>
          <p:cNvSpPr/>
          <p:nvPr/>
        </p:nvSpPr>
        <p:spPr>
          <a:xfrm>
            <a:off x="2848236" y="3978228"/>
            <a:ext cx="2094047" cy="386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63368001-26C0-31E9-D165-9B6D4625A5A7}"/>
              </a:ext>
            </a:extLst>
          </p:cNvPr>
          <p:cNvPicPr>
            <a:picLocks noChangeAspect="1"/>
          </p:cNvPicPr>
          <p:nvPr/>
        </p:nvPicPr>
        <p:blipFill>
          <a:blip r:embed="rId4"/>
          <a:stretch>
            <a:fillRect/>
          </a:stretch>
        </p:blipFill>
        <p:spPr>
          <a:xfrm>
            <a:off x="5230316" y="1405578"/>
            <a:ext cx="1080120" cy="879527"/>
          </a:xfrm>
          <a:prstGeom prst="rect">
            <a:avLst/>
          </a:prstGeom>
        </p:spPr>
      </p:pic>
    </p:spTree>
    <p:extLst>
      <p:ext uri="{BB962C8B-B14F-4D97-AF65-F5344CB8AC3E}">
        <p14:creationId xmlns:p14="http://schemas.microsoft.com/office/powerpoint/2010/main" val="409246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7788" y="1556792"/>
            <a:ext cx="10801200" cy="5112568"/>
          </a:xfrm>
        </p:spPr>
        <p:txBody>
          <a:bodyPr>
            <a:normAutofit/>
          </a:bodyPr>
          <a:lstStyle/>
          <a:p>
            <a:pPr lvl="1"/>
            <a:r>
              <a:rPr lang="fr-FR" sz="2400" dirty="0"/>
              <a:t>Ouvrer le dossier « votre téléphone »</a:t>
            </a:r>
          </a:p>
          <a:p>
            <a:pPr lvl="1"/>
            <a:r>
              <a:rPr lang="fr-FR" sz="2400" dirty="0"/>
              <a:t>Si vous avez une carte </a:t>
            </a:r>
            <a:r>
              <a:rPr lang="fr-FR" sz="2400" dirty="0" err="1"/>
              <a:t>sd</a:t>
            </a:r>
            <a:r>
              <a:rPr lang="fr-FR" sz="2400" dirty="0"/>
              <a:t> dans votre téléphone, vous devez avoir ceci</a:t>
            </a:r>
          </a:p>
          <a:p>
            <a:pPr lvl="1"/>
            <a:endParaRPr lang="fr-FR" sz="2400" dirty="0"/>
          </a:p>
          <a:p>
            <a:pPr lvl="1"/>
            <a:endParaRPr lang="fr-FR" sz="2400" dirty="0"/>
          </a:p>
          <a:p>
            <a:pPr lvl="1"/>
            <a:endParaRPr lang="fr-FR" sz="2400" dirty="0"/>
          </a:p>
          <a:p>
            <a:pPr lvl="1"/>
            <a:r>
              <a:rPr lang="fr-FR" sz="2400" dirty="0"/>
              <a:t>Sinon vous avez que « espace de stockage interne »</a:t>
            </a:r>
          </a:p>
          <a:p>
            <a:pPr lvl="1"/>
            <a:endParaRPr lang="fr-FR" sz="2400" dirty="0"/>
          </a:p>
        </p:txBody>
      </p:sp>
      <p:sp>
        <p:nvSpPr>
          <p:cNvPr id="6" name="Espace réservé du contenu 1"/>
          <p:cNvSpPr txBox="1">
            <a:spLocks/>
          </p:cNvSpPr>
          <p:nvPr/>
        </p:nvSpPr>
        <p:spPr>
          <a:xfrm>
            <a:off x="1917948" y="3386658"/>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5" name="Image 4"/>
          <p:cNvPicPr>
            <a:picLocks noChangeAspect="1"/>
          </p:cNvPicPr>
          <p:nvPr/>
        </p:nvPicPr>
        <p:blipFill>
          <a:blip r:embed="rId3"/>
          <a:stretch>
            <a:fillRect/>
          </a:stretch>
        </p:blipFill>
        <p:spPr>
          <a:xfrm>
            <a:off x="1652639" y="2690910"/>
            <a:ext cx="4848225" cy="676275"/>
          </a:xfrm>
          <a:prstGeom prst="rect">
            <a:avLst/>
          </a:prstGeom>
        </p:spPr>
      </p:pic>
      <p:pic>
        <p:nvPicPr>
          <p:cNvPr id="8" name="Image 7"/>
          <p:cNvPicPr>
            <a:picLocks noChangeAspect="1"/>
          </p:cNvPicPr>
          <p:nvPr/>
        </p:nvPicPr>
        <p:blipFill>
          <a:blip r:embed="rId4"/>
          <a:stretch>
            <a:fillRect/>
          </a:stretch>
        </p:blipFill>
        <p:spPr>
          <a:xfrm>
            <a:off x="3115657" y="4113076"/>
            <a:ext cx="2790825" cy="809625"/>
          </a:xfrm>
          <a:prstGeom prst="rect">
            <a:avLst/>
          </a:prstGeom>
        </p:spPr>
      </p:pic>
      <p:sp>
        <p:nvSpPr>
          <p:cNvPr id="7" name="Titre 12">
            <a:extLst>
              <a:ext uri="{FF2B5EF4-FFF2-40B4-BE49-F238E27FC236}">
                <a16:creationId xmlns:a16="http://schemas.microsoft.com/office/drawing/2014/main" id="{FB1064EF-AF28-9E5D-95A1-83413231E95F}"/>
              </a:ext>
            </a:extLst>
          </p:cNvPr>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Photos smartphone</a:t>
            </a:r>
          </a:p>
        </p:txBody>
      </p:sp>
    </p:spTree>
    <p:extLst>
      <p:ext uri="{BB962C8B-B14F-4D97-AF65-F5344CB8AC3E}">
        <p14:creationId xmlns:p14="http://schemas.microsoft.com/office/powerpoint/2010/main" val="54953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7788" y="1556792"/>
            <a:ext cx="10801200" cy="5112568"/>
          </a:xfrm>
        </p:spPr>
        <p:txBody>
          <a:bodyPr>
            <a:normAutofit/>
          </a:bodyPr>
          <a:lstStyle/>
          <a:p>
            <a:pPr lvl="1"/>
            <a:r>
              <a:rPr lang="fr-FR" sz="2400" dirty="0"/>
              <a:t>Double cliquer soit sur carte SD ou soit sur l’espace de stockage interne</a:t>
            </a:r>
          </a:p>
          <a:p>
            <a:pPr lvl="1"/>
            <a:r>
              <a:rPr lang="fr-FR" sz="2400" dirty="0"/>
              <a:t>Double cliquer sur « DCIM »</a:t>
            </a:r>
          </a:p>
          <a:p>
            <a:pPr lvl="1"/>
            <a:endParaRPr lang="fr-FR" sz="2400" dirty="0"/>
          </a:p>
          <a:p>
            <a:pPr lvl="1"/>
            <a:endParaRPr lang="fr-FR" sz="2400" dirty="0"/>
          </a:p>
          <a:p>
            <a:pPr lvl="1"/>
            <a:endParaRPr lang="fr-FR" sz="2400" dirty="0"/>
          </a:p>
          <a:p>
            <a:pPr lvl="1"/>
            <a:endParaRPr lang="fr-FR" sz="2400" dirty="0"/>
          </a:p>
          <a:p>
            <a:pPr lvl="1"/>
            <a:r>
              <a:rPr lang="fr-FR" sz="2400" dirty="0"/>
              <a:t>Ensuite sur « Camera »</a:t>
            </a:r>
          </a:p>
          <a:p>
            <a:pPr lvl="1"/>
            <a:endParaRPr lang="fr-FR" sz="2400" dirty="0"/>
          </a:p>
          <a:p>
            <a:pPr lvl="1"/>
            <a:endParaRPr lang="fr-FR" sz="2400" dirty="0"/>
          </a:p>
        </p:txBody>
      </p:sp>
      <p:pic>
        <p:nvPicPr>
          <p:cNvPr id="3" name="Image 2"/>
          <p:cNvPicPr>
            <a:picLocks noChangeAspect="1"/>
          </p:cNvPicPr>
          <p:nvPr/>
        </p:nvPicPr>
        <p:blipFill>
          <a:blip r:embed="rId3"/>
          <a:stretch>
            <a:fillRect/>
          </a:stretch>
        </p:blipFill>
        <p:spPr>
          <a:xfrm>
            <a:off x="621804" y="2495450"/>
            <a:ext cx="10594397" cy="1365598"/>
          </a:xfrm>
          <a:prstGeom prst="rect">
            <a:avLst/>
          </a:prstGeom>
        </p:spPr>
      </p:pic>
      <p:sp>
        <p:nvSpPr>
          <p:cNvPr id="4" name="Rectangle 3"/>
          <p:cNvSpPr/>
          <p:nvPr/>
        </p:nvSpPr>
        <p:spPr>
          <a:xfrm>
            <a:off x="8038628" y="2924944"/>
            <a:ext cx="1152128" cy="461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4"/>
          <a:stretch>
            <a:fillRect/>
          </a:stretch>
        </p:blipFill>
        <p:spPr>
          <a:xfrm>
            <a:off x="909836" y="4528243"/>
            <a:ext cx="8743950" cy="542925"/>
          </a:xfrm>
          <a:prstGeom prst="rect">
            <a:avLst/>
          </a:prstGeom>
        </p:spPr>
      </p:pic>
      <p:sp>
        <p:nvSpPr>
          <p:cNvPr id="9" name="Rectangle 8"/>
          <p:cNvSpPr/>
          <p:nvPr/>
        </p:nvSpPr>
        <p:spPr>
          <a:xfrm>
            <a:off x="909836" y="4509120"/>
            <a:ext cx="1944216"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2">
            <a:extLst>
              <a:ext uri="{FF2B5EF4-FFF2-40B4-BE49-F238E27FC236}">
                <a16:creationId xmlns:a16="http://schemas.microsoft.com/office/drawing/2014/main" id="{4818D588-7395-8777-F100-15767C112F5C}"/>
              </a:ext>
            </a:extLst>
          </p:cNvPr>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Photos smartphone</a:t>
            </a:r>
          </a:p>
        </p:txBody>
      </p:sp>
    </p:spTree>
    <p:extLst>
      <p:ext uri="{BB962C8B-B14F-4D97-AF65-F5344CB8AC3E}">
        <p14:creationId xmlns:p14="http://schemas.microsoft.com/office/powerpoint/2010/main" val="292194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7788" y="1556792"/>
            <a:ext cx="10801200" cy="5112568"/>
          </a:xfrm>
        </p:spPr>
        <p:txBody>
          <a:bodyPr>
            <a:normAutofit/>
          </a:bodyPr>
          <a:lstStyle/>
          <a:p>
            <a:pPr lvl="1"/>
            <a:r>
              <a:rPr lang="fr-FR" sz="2400" dirty="0"/>
              <a:t>Toutes les photos s’affichent</a:t>
            </a:r>
          </a:p>
          <a:p>
            <a:pPr lvl="1"/>
            <a:endParaRPr lang="fr-FR" sz="2400" dirty="0"/>
          </a:p>
        </p:txBody>
      </p:sp>
      <p:sp>
        <p:nvSpPr>
          <p:cNvPr id="6" name="Espace réservé du contenu 1"/>
          <p:cNvSpPr txBox="1">
            <a:spLocks/>
          </p:cNvSpPr>
          <p:nvPr/>
        </p:nvSpPr>
        <p:spPr>
          <a:xfrm>
            <a:off x="1917948" y="3386658"/>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7" name="Titre 12">
            <a:extLst>
              <a:ext uri="{FF2B5EF4-FFF2-40B4-BE49-F238E27FC236}">
                <a16:creationId xmlns:a16="http://schemas.microsoft.com/office/drawing/2014/main" id="{37F56A65-5BB2-0F9E-2CE4-E63F0399C8D2}"/>
              </a:ext>
            </a:extLst>
          </p:cNvPr>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Photos smartphone</a:t>
            </a:r>
          </a:p>
        </p:txBody>
      </p:sp>
      <p:pic>
        <p:nvPicPr>
          <p:cNvPr id="5" name="Image 4">
            <a:extLst>
              <a:ext uri="{FF2B5EF4-FFF2-40B4-BE49-F238E27FC236}">
                <a16:creationId xmlns:a16="http://schemas.microsoft.com/office/drawing/2014/main" id="{5AFA0335-C8AC-5BB6-D245-18A5493C5E47}"/>
              </a:ext>
            </a:extLst>
          </p:cNvPr>
          <p:cNvPicPr>
            <a:picLocks noChangeAspect="1"/>
          </p:cNvPicPr>
          <p:nvPr/>
        </p:nvPicPr>
        <p:blipFill>
          <a:blip r:embed="rId3"/>
          <a:stretch>
            <a:fillRect/>
          </a:stretch>
        </p:blipFill>
        <p:spPr>
          <a:xfrm>
            <a:off x="5503581" y="1124744"/>
            <a:ext cx="5535095" cy="5112568"/>
          </a:xfrm>
          <a:prstGeom prst="rect">
            <a:avLst/>
          </a:prstGeom>
        </p:spPr>
      </p:pic>
    </p:spTree>
    <p:extLst>
      <p:ext uri="{BB962C8B-B14F-4D97-AF65-F5344CB8AC3E}">
        <p14:creationId xmlns:p14="http://schemas.microsoft.com/office/powerpoint/2010/main" val="318394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C6CC-EE7C-2675-284C-605B54CE30A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2B528C0-06AC-C84C-AD44-ED0A8EB5F308}"/>
              </a:ext>
            </a:extLst>
          </p:cNvPr>
          <p:cNvSpPr>
            <a:spLocks noGrp="1"/>
          </p:cNvSpPr>
          <p:nvPr>
            <p:ph idx="1"/>
          </p:nvPr>
        </p:nvSpPr>
        <p:spPr>
          <a:xfrm>
            <a:off x="189756" y="1176536"/>
            <a:ext cx="11809312" cy="5492823"/>
          </a:xfrm>
        </p:spPr>
        <p:txBody>
          <a:bodyPr>
            <a:normAutofit/>
          </a:bodyPr>
          <a:lstStyle/>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p:txBody>
      </p:sp>
      <p:sp>
        <p:nvSpPr>
          <p:cNvPr id="5" name="Titre 12">
            <a:extLst>
              <a:ext uri="{FF2B5EF4-FFF2-40B4-BE49-F238E27FC236}">
                <a16:creationId xmlns:a16="http://schemas.microsoft.com/office/drawing/2014/main" id="{0E2B624E-CA28-EBC2-A62B-A7E31060EC9F}"/>
              </a:ext>
            </a:extLst>
          </p:cNvPr>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Photos smartphone</a:t>
            </a:r>
          </a:p>
        </p:txBody>
      </p:sp>
      <p:sp>
        <p:nvSpPr>
          <p:cNvPr id="7" name="Espace réservé du contenu 1">
            <a:extLst>
              <a:ext uri="{FF2B5EF4-FFF2-40B4-BE49-F238E27FC236}">
                <a16:creationId xmlns:a16="http://schemas.microsoft.com/office/drawing/2014/main" id="{5C7624F9-B547-4E01-36C0-5723E7B1B11B}"/>
              </a:ext>
            </a:extLst>
          </p:cNvPr>
          <p:cNvSpPr txBox="1">
            <a:spLocks/>
          </p:cNvSpPr>
          <p:nvPr/>
        </p:nvSpPr>
        <p:spPr>
          <a:xfrm>
            <a:off x="189756" y="1340768"/>
            <a:ext cx="11881320" cy="5328592"/>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1"/>
            <a:r>
              <a:rPr lang="fr-FR" sz="2400" dirty="0"/>
              <a:t>Sélectionner les photos que vous souhaitez copier sur votre PC (restez appuyer sur CTRL et clic gauche sur les photos que vous voulez)</a:t>
            </a:r>
          </a:p>
          <a:p>
            <a:pPr lvl="1"/>
            <a:endParaRPr lang="fr-FR" sz="2400" dirty="0"/>
          </a:p>
          <a:p>
            <a:pPr lvl="1"/>
            <a:r>
              <a:rPr lang="fr-FR" sz="2400" dirty="0"/>
              <a:t>Une fois les photos sélectionnées, faire un clic droit sur une des photo et clic gauche sur « Copier » (vous pouvez faire à la place un CTRL+C)</a:t>
            </a:r>
          </a:p>
          <a:p>
            <a:pPr lvl="1"/>
            <a:endParaRPr lang="fr-FR" sz="2400" dirty="0"/>
          </a:p>
          <a:p>
            <a:pPr lvl="1"/>
            <a:r>
              <a:rPr lang="fr-FR" sz="2400" dirty="0"/>
              <a:t>Dans votre dossier «  Smartphone » (que l’on a précédemment créé) , faites un clic droit et « Coller » (vous pouvez faire à la place un CTRL+V)</a:t>
            </a:r>
          </a:p>
          <a:p>
            <a:pPr lvl="1"/>
            <a:endParaRPr lang="fr-FR" sz="2400" dirty="0"/>
          </a:p>
          <a:p>
            <a:pPr lvl="1"/>
            <a:endParaRPr lang="fr-FR" sz="2400" dirty="0"/>
          </a:p>
          <a:p>
            <a:pPr lvl="1"/>
            <a:endParaRPr lang="fr-FR" sz="2400" dirty="0"/>
          </a:p>
          <a:p>
            <a:pPr lvl="1"/>
            <a:endParaRPr lang="fr-FR" sz="2400" dirty="0"/>
          </a:p>
        </p:txBody>
      </p:sp>
    </p:spTree>
    <p:extLst>
      <p:ext uri="{BB962C8B-B14F-4D97-AF65-F5344CB8AC3E}">
        <p14:creationId xmlns:p14="http://schemas.microsoft.com/office/powerpoint/2010/main" val="110515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8352-E098-2D1E-8232-D0918A260B7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728B367-1998-5E1A-5740-079AAC8025B0}"/>
              </a:ext>
            </a:extLst>
          </p:cNvPr>
          <p:cNvSpPr>
            <a:spLocks noGrp="1"/>
          </p:cNvSpPr>
          <p:nvPr>
            <p:ph idx="1"/>
          </p:nvPr>
        </p:nvSpPr>
        <p:spPr>
          <a:xfrm>
            <a:off x="189756" y="1176536"/>
            <a:ext cx="11809312" cy="5492823"/>
          </a:xfrm>
        </p:spPr>
        <p:txBody>
          <a:bodyPr>
            <a:normAutofit/>
          </a:bodyPr>
          <a:lstStyle/>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p:txBody>
      </p:sp>
      <p:sp>
        <p:nvSpPr>
          <p:cNvPr id="5" name="Titre 12">
            <a:extLst>
              <a:ext uri="{FF2B5EF4-FFF2-40B4-BE49-F238E27FC236}">
                <a16:creationId xmlns:a16="http://schemas.microsoft.com/office/drawing/2014/main" id="{CDC354CD-273E-F030-7696-5F947C571330}"/>
              </a:ext>
            </a:extLst>
          </p:cNvPr>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Photos smartphone</a:t>
            </a:r>
          </a:p>
        </p:txBody>
      </p:sp>
      <p:sp>
        <p:nvSpPr>
          <p:cNvPr id="7" name="Espace réservé du contenu 1">
            <a:extLst>
              <a:ext uri="{FF2B5EF4-FFF2-40B4-BE49-F238E27FC236}">
                <a16:creationId xmlns:a16="http://schemas.microsoft.com/office/drawing/2014/main" id="{7662E8F7-E6B5-1270-A0CC-86DE984D54D8}"/>
              </a:ext>
            </a:extLst>
          </p:cNvPr>
          <p:cNvSpPr txBox="1">
            <a:spLocks/>
          </p:cNvSpPr>
          <p:nvPr/>
        </p:nvSpPr>
        <p:spPr>
          <a:xfrm>
            <a:off x="189756" y="1340768"/>
            <a:ext cx="11881320" cy="5328592"/>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1"/>
            <a:r>
              <a:rPr lang="fr-FR" sz="2400" dirty="0"/>
              <a:t>Exercice :</a:t>
            </a:r>
          </a:p>
          <a:p>
            <a:pPr lvl="1"/>
            <a:endParaRPr lang="fr-FR" sz="2400" dirty="0"/>
          </a:p>
          <a:p>
            <a:pPr lvl="2"/>
            <a:r>
              <a:rPr lang="fr-FR" sz="2400" dirty="0"/>
              <a:t>Copier d’autres photos de votre smartphone dans le dossier « Smartphone » que l’on a créé précédemment</a:t>
            </a:r>
            <a:r>
              <a:rPr lang="fr-FR" sz="2000" dirty="0"/>
              <a:t>.</a:t>
            </a:r>
          </a:p>
          <a:p>
            <a:pPr lvl="2"/>
            <a:endParaRPr lang="fr-FR" sz="2000" dirty="0"/>
          </a:p>
          <a:p>
            <a:pPr lvl="1"/>
            <a:endParaRPr lang="fr-FR" sz="2400" dirty="0"/>
          </a:p>
          <a:p>
            <a:pPr lvl="1"/>
            <a:endParaRPr lang="fr-FR" sz="2400" dirty="0"/>
          </a:p>
          <a:p>
            <a:pPr lvl="1"/>
            <a:endParaRPr lang="fr-FR" sz="2400" dirty="0"/>
          </a:p>
          <a:p>
            <a:pPr lvl="1"/>
            <a:endParaRPr lang="fr-FR" sz="2400" dirty="0"/>
          </a:p>
        </p:txBody>
      </p:sp>
    </p:spTree>
    <p:extLst>
      <p:ext uri="{BB962C8B-B14F-4D97-AF65-F5344CB8AC3E}">
        <p14:creationId xmlns:p14="http://schemas.microsoft.com/office/powerpoint/2010/main" val="11411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32104" y="-22407"/>
            <a:ext cx="12188825" cy="737852"/>
          </a:xfrm>
        </p:spPr>
        <p:txBody>
          <a:bodyPr rtlCol="0">
            <a:normAutofit/>
          </a:bodyPr>
          <a:lstStyle/>
          <a:p>
            <a:pPr algn="ctr" rtl="0"/>
            <a:r>
              <a:rPr lang="fr-FR" sz="3200" b="1" dirty="0">
                <a:latin typeface="Montserrat" panose="00000500000000000000" pitchFamily="2" charset="0"/>
              </a:rPr>
              <a:t>Clé USB vers PC</a:t>
            </a:r>
          </a:p>
        </p:txBody>
      </p:sp>
      <p:sp>
        <p:nvSpPr>
          <p:cNvPr id="2" name="Espace réservé du contenu 1"/>
          <p:cNvSpPr>
            <a:spLocks noGrp="1"/>
          </p:cNvSpPr>
          <p:nvPr>
            <p:ph idx="1"/>
          </p:nvPr>
        </p:nvSpPr>
        <p:spPr>
          <a:xfrm>
            <a:off x="333772" y="1176536"/>
            <a:ext cx="8712968" cy="5492824"/>
          </a:xfrm>
        </p:spPr>
        <p:txBody>
          <a:bodyPr>
            <a:normAutofit/>
          </a:bodyPr>
          <a:lstStyle/>
          <a:p>
            <a:pPr marL="0" indent="0">
              <a:buNone/>
            </a:pPr>
            <a:endParaRPr lang="fr-FR" sz="2400" dirty="0"/>
          </a:p>
          <a:p>
            <a:r>
              <a:rPr lang="fr-FR" sz="2400" dirty="0"/>
              <a:t>Brancher la clé USB sur le port USB du PC</a:t>
            </a:r>
          </a:p>
          <a:p>
            <a:r>
              <a:rPr lang="fr-FR" sz="2400" dirty="0"/>
              <a:t>Ensuite, on ouvre l’explorateur de fichier et de cliquer sur la clé USB</a:t>
            </a:r>
          </a:p>
          <a:p>
            <a:endParaRPr lang="fr-FR" dirty="0"/>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5" name="Image 4"/>
          <p:cNvPicPr>
            <a:picLocks noChangeAspect="1"/>
          </p:cNvPicPr>
          <p:nvPr/>
        </p:nvPicPr>
        <p:blipFill>
          <a:blip r:embed="rId2"/>
          <a:stretch>
            <a:fillRect/>
          </a:stretch>
        </p:blipFill>
        <p:spPr>
          <a:xfrm>
            <a:off x="9621788" y="737852"/>
            <a:ext cx="2160241" cy="6120148"/>
          </a:xfrm>
          <a:prstGeom prst="rect">
            <a:avLst/>
          </a:prstGeom>
        </p:spPr>
      </p:pic>
      <p:sp>
        <p:nvSpPr>
          <p:cNvPr id="7" name="Rectangle 6"/>
          <p:cNvSpPr/>
          <p:nvPr/>
        </p:nvSpPr>
        <p:spPr>
          <a:xfrm>
            <a:off x="9910836" y="5631160"/>
            <a:ext cx="172819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E4F66007-6F53-2A4C-B780-790BC798869A}"/>
              </a:ext>
            </a:extLst>
          </p:cNvPr>
          <p:cNvPicPr>
            <a:picLocks noChangeAspect="1"/>
          </p:cNvPicPr>
          <p:nvPr/>
        </p:nvPicPr>
        <p:blipFill>
          <a:blip r:embed="rId3"/>
          <a:stretch>
            <a:fillRect/>
          </a:stretch>
        </p:blipFill>
        <p:spPr>
          <a:xfrm>
            <a:off x="1341884" y="2656378"/>
            <a:ext cx="1178894" cy="1132662"/>
          </a:xfrm>
          <a:prstGeom prst="rect">
            <a:avLst/>
          </a:prstGeom>
        </p:spPr>
      </p:pic>
    </p:spTree>
    <p:extLst>
      <p:ext uri="{BB962C8B-B14F-4D97-AF65-F5344CB8AC3E}">
        <p14:creationId xmlns:p14="http://schemas.microsoft.com/office/powerpoint/2010/main" val="19170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49796" y="1556792"/>
            <a:ext cx="11377264" cy="5112568"/>
          </a:xfrm>
        </p:spPr>
        <p:txBody>
          <a:bodyPr>
            <a:normAutofit/>
          </a:bodyPr>
          <a:lstStyle/>
          <a:p>
            <a:pPr lvl="1"/>
            <a:r>
              <a:rPr lang="fr-FR" sz="2400" dirty="0"/>
              <a:t>Clique gauche sur l’image que vous souhaitez </a:t>
            </a:r>
          </a:p>
          <a:p>
            <a:pPr marL="457063" lvl="1" indent="0">
              <a:buNone/>
            </a:pPr>
            <a:r>
              <a:rPr lang="fr-FR" sz="2400" dirty="0"/>
              <a:t>copier</a:t>
            </a:r>
          </a:p>
          <a:p>
            <a:pPr lvl="1"/>
            <a:r>
              <a:rPr lang="fr-FR" sz="2400" dirty="0"/>
              <a:t>Clique droit et choisissez « Copier ».</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7" name="Titre 12">
            <a:extLst>
              <a:ext uri="{FF2B5EF4-FFF2-40B4-BE49-F238E27FC236}">
                <a16:creationId xmlns:a16="http://schemas.microsoft.com/office/drawing/2014/main" id="{553EF8FA-DE49-1880-6EBC-9CADB360A533}"/>
              </a:ext>
            </a:extLst>
          </p:cNvPr>
          <p:cNvSpPr>
            <a:spLocks noGrp="1"/>
          </p:cNvSpPr>
          <p:nvPr>
            <p:ph type="title"/>
          </p:nvPr>
        </p:nvSpPr>
        <p:spPr>
          <a:xfrm>
            <a:off x="32104" y="-22407"/>
            <a:ext cx="12188825" cy="737852"/>
          </a:xfrm>
        </p:spPr>
        <p:txBody>
          <a:bodyPr rtlCol="0">
            <a:normAutofit/>
          </a:bodyPr>
          <a:lstStyle/>
          <a:p>
            <a:pPr algn="ctr" rtl="0"/>
            <a:r>
              <a:rPr lang="fr-FR" sz="3200" b="1" dirty="0">
                <a:latin typeface="Montserrat" panose="00000500000000000000" pitchFamily="2" charset="0"/>
              </a:rPr>
              <a:t>Clé USB vers PC</a:t>
            </a:r>
          </a:p>
        </p:txBody>
      </p:sp>
      <p:pic>
        <p:nvPicPr>
          <p:cNvPr id="5" name="Image 4">
            <a:extLst>
              <a:ext uri="{FF2B5EF4-FFF2-40B4-BE49-F238E27FC236}">
                <a16:creationId xmlns:a16="http://schemas.microsoft.com/office/drawing/2014/main" id="{A20BA199-87FA-08CD-00D9-B63B31639AE7}"/>
              </a:ext>
            </a:extLst>
          </p:cNvPr>
          <p:cNvPicPr>
            <a:picLocks noChangeAspect="1"/>
          </p:cNvPicPr>
          <p:nvPr/>
        </p:nvPicPr>
        <p:blipFill>
          <a:blip r:embed="rId2"/>
          <a:stretch>
            <a:fillRect/>
          </a:stretch>
        </p:blipFill>
        <p:spPr>
          <a:xfrm>
            <a:off x="7534572" y="1136142"/>
            <a:ext cx="3863640" cy="5317193"/>
          </a:xfrm>
          <a:prstGeom prst="rect">
            <a:avLst/>
          </a:prstGeom>
        </p:spPr>
      </p:pic>
      <p:sp>
        <p:nvSpPr>
          <p:cNvPr id="8" name="Rectangle 7">
            <a:extLst>
              <a:ext uri="{FF2B5EF4-FFF2-40B4-BE49-F238E27FC236}">
                <a16:creationId xmlns:a16="http://schemas.microsoft.com/office/drawing/2014/main" id="{1D5F7059-71A5-25EF-2BE8-794B551582FE}"/>
              </a:ext>
            </a:extLst>
          </p:cNvPr>
          <p:cNvSpPr/>
          <p:nvPr/>
        </p:nvSpPr>
        <p:spPr>
          <a:xfrm>
            <a:off x="7678588" y="4653136"/>
            <a:ext cx="1152128" cy="2880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048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683" y="1464568"/>
            <a:ext cx="11377264" cy="5112568"/>
          </a:xfrm>
        </p:spPr>
        <p:txBody>
          <a:bodyPr>
            <a:normAutofit/>
          </a:bodyPr>
          <a:lstStyle/>
          <a:p>
            <a:r>
              <a:rPr lang="fr-FR" sz="2400" dirty="0"/>
              <a:t>On ouvre l’explorateur de fichier (s’il est fermé)</a:t>
            </a:r>
          </a:p>
          <a:p>
            <a:r>
              <a:rPr lang="fr-FR" sz="2400" dirty="0"/>
              <a:t>On clique sur le dossier ou l’on souhaite coller l’image</a:t>
            </a:r>
          </a:p>
          <a:p>
            <a:r>
              <a:rPr lang="fr-FR" sz="2400" dirty="0"/>
              <a:t>Un clique droit et choisissez « Coller »</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3" name="Image 2"/>
          <p:cNvPicPr>
            <a:picLocks noChangeAspect="1"/>
          </p:cNvPicPr>
          <p:nvPr/>
        </p:nvPicPr>
        <p:blipFill>
          <a:blip r:embed="rId2"/>
          <a:stretch>
            <a:fillRect/>
          </a:stretch>
        </p:blipFill>
        <p:spPr>
          <a:xfrm>
            <a:off x="7959729" y="840641"/>
            <a:ext cx="2374679" cy="5896798"/>
          </a:xfrm>
          <a:prstGeom prst="rect">
            <a:avLst/>
          </a:prstGeom>
        </p:spPr>
      </p:pic>
      <p:sp>
        <p:nvSpPr>
          <p:cNvPr id="4" name="Rectangle 3"/>
          <p:cNvSpPr/>
          <p:nvPr/>
        </p:nvSpPr>
        <p:spPr>
          <a:xfrm>
            <a:off x="8182644" y="1687152"/>
            <a:ext cx="172819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6526460" y="1430521"/>
            <a:ext cx="485843" cy="466790"/>
          </a:xfrm>
          <a:prstGeom prst="rect">
            <a:avLst/>
          </a:prstGeom>
        </p:spPr>
      </p:pic>
      <p:sp>
        <p:nvSpPr>
          <p:cNvPr id="11" name="Titre 12">
            <a:extLst>
              <a:ext uri="{FF2B5EF4-FFF2-40B4-BE49-F238E27FC236}">
                <a16:creationId xmlns:a16="http://schemas.microsoft.com/office/drawing/2014/main" id="{A496D3F6-203E-1E83-38E3-3DD13E17460C}"/>
              </a:ext>
            </a:extLst>
          </p:cNvPr>
          <p:cNvSpPr>
            <a:spLocks noGrp="1"/>
          </p:cNvSpPr>
          <p:nvPr>
            <p:ph type="title"/>
          </p:nvPr>
        </p:nvSpPr>
        <p:spPr>
          <a:xfrm>
            <a:off x="32104" y="-22407"/>
            <a:ext cx="12188825" cy="737852"/>
          </a:xfrm>
        </p:spPr>
        <p:txBody>
          <a:bodyPr rtlCol="0">
            <a:normAutofit/>
          </a:bodyPr>
          <a:lstStyle/>
          <a:p>
            <a:pPr algn="ctr" rtl="0"/>
            <a:r>
              <a:rPr lang="fr-FR" sz="3200" b="1" dirty="0">
                <a:latin typeface="Montserrat" panose="00000500000000000000" pitchFamily="2" charset="0"/>
              </a:rPr>
              <a:t>Clé USB vers PC</a:t>
            </a:r>
          </a:p>
        </p:txBody>
      </p:sp>
      <p:pic>
        <p:nvPicPr>
          <p:cNvPr id="10" name="Image 9">
            <a:extLst>
              <a:ext uri="{FF2B5EF4-FFF2-40B4-BE49-F238E27FC236}">
                <a16:creationId xmlns:a16="http://schemas.microsoft.com/office/drawing/2014/main" id="{D492565C-FFE4-8B0B-8337-269044ADBEF3}"/>
              </a:ext>
            </a:extLst>
          </p:cNvPr>
          <p:cNvPicPr>
            <a:picLocks noChangeAspect="1"/>
          </p:cNvPicPr>
          <p:nvPr/>
        </p:nvPicPr>
        <p:blipFill>
          <a:blip r:embed="rId4"/>
          <a:stretch>
            <a:fillRect/>
          </a:stretch>
        </p:blipFill>
        <p:spPr>
          <a:xfrm>
            <a:off x="1797487" y="2928672"/>
            <a:ext cx="3185436" cy="3406010"/>
          </a:xfrm>
          <a:prstGeom prst="rect">
            <a:avLst/>
          </a:prstGeom>
        </p:spPr>
      </p:pic>
      <p:sp>
        <p:nvSpPr>
          <p:cNvPr id="9" name="Rectangle 8"/>
          <p:cNvSpPr/>
          <p:nvPr/>
        </p:nvSpPr>
        <p:spPr>
          <a:xfrm>
            <a:off x="1854417" y="5805264"/>
            <a:ext cx="783612" cy="563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18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E5D0-0C90-8FE9-DE41-15B709841FC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73BE596-3082-E2EF-48F7-2901FB2A940E}"/>
              </a:ext>
            </a:extLst>
          </p:cNvPr>
          <p:cNvSpPr>
            <a:spLocks noGrp="1"/>
          </p:cNvSpPr>
          <p:nvPr>
            <p:ph idx="1"/>
          </p:nvPr>
        </p:nvSpPr>
        <p:spPr>
          <a:xfrm>
            <a:off x="189756" y="1176536"/>
            <a:ext cx="11809312" cy="5492823"/>
          </a:xfrm>
        </p:spPr>
        <p:txBody>
          <a:bodyPr>
            <a:normAutofit/>
          </a:bodyPr>
          <a:lstStyle/>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p:txBody>
      </p:sp>
      <p:sp>
        <p:nvSpPr>
          <p:cNvPr id="5" name="Titre 12">
            <a:extLst>
              <a:ext uri="{FF2B5EF4-FFF2-40B4-BE49-F238E27FC236}">
                <a16:creationId xmlns:a16="http://schemas.microsoft.com/office/drawing/2014/main" id="{7AFAB3AD-FF7C-9638-BF20-968D83D754CB}"/>
              </a:ext>
            </a:extLst>
          </p:cNvPr>
          <p:cNvSpPr>
            <a:spLocks noGrp="1"/>
          </p:cNvSpPr>
          <p:nvPr>
            <p:ph type="title"/>
          </p:nvPr>
        </p:nvSpPr>
        <p:spPr>
          <a:xfrm>
            <a:off x="0" y="0"/>
            <a:ext cx="12188825" cy="980728"/>
          </a:xfrm>
        </p:spPr>
        <p:txBody>
          <a:bodyPr rtlCol="0">
            <a:normAutofit/>
          </a:bodyPr>
          <a:lstStyle/>
          <a:p>
            <a:pPr algn="ctr" rtl="0"/>
            <a:r>
              <a:rPr lang="fr-FR" sz="3200" b="1" dirty="0">
                <a:latin typeface="Montserrat" panose="00000500000000000000" pitchFamily="2" charset="0"/>
              </a:rPr>
              <a:t>Clé USB vers PC</a:t>
            </a:r>
          </a:p>
        </p:txBody>
      </p:sp>
      <p:sp>
        <p:nvSpPr>
          <p:cNvPr id="7" name="Espace réservé du contenu 1">
            <a:extLst>
              <a:ext uri="{FF2B5EF4-FFF2-40B4-BE49-F238E27FC236}">
                <a16:creationId xmlns:a16="http://schemas.microsoft.com/office/drawing/2014/main" id="{053F618D-EEBE-9272-7841-2ED7B0B3DF35}"/>
              </a:ext>
            </a:extLst>
          </p:cNvPr>
          <p:cNvSpPr txBox="1">
            <a:spLocks/>
          </p:cNvSpPr>
          <p:nvPr/>
        </p:nvSpPr>
        <p:spPr>
          <a:xfrm>
            <a:off x="189756" y="1340768"/>
            <a:ext cx="11881320" cy="5328592"/>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1"/>
            <a:r>
              <a:rPr lang="fr-FR" sz="2400" dirty="0"/>
              <a:t>Exercice :</a:t>
            </a:r>
          </a:p>
          <a:p>
            <a:pPr lvl="1"/>
            <a:endParaRPr lang="fr-FR" sz="2400" dirty="0"/>
          </a:p>
          <a:p>
            <a:pPr lvl="2"/>
            <a:r>
              <a:rPr lang="fr-FR" sz="2400" dirty="0"/>
              <a:t>Copier des photos qui se trouve dans le dossier « Smartphone » sur votre clé USB ( vous pouvez également créer un dossier « photos » sur votre clé USB)</a:t>
            </a:r>
            <a:endParaRPr lang="fr-FR" sz="2000" dirty="0"/>
          </a:p>
          <a:p>
            <a:pPr lvl="2"/>
            <a:endParaRPr lang="fr-FR" sz="2000" dirty="0"/>
          </a:p>
          <a:p>
            <a:pPr lvl="1"/>
            <a:endParaRPr lang="fr-FR" sz="2400" dirty="0"/>
          </a:p>
          <a:p>
            <a:pPr lvl="1"/>
            <a:endParaRPr lang="fr-FR" sz="2400" dirty="0"/>
          </a:p>
          <a:p>
            <a:pPr lvl="1"/>
            <a:endParaRPr lang="fr-FR" sz="2400" dirty="0"/>
          </a:p>
          <a:p>
            <a:pPr lvl="1"/>
            <a:endParaRPr lang="fr-FR" sz="2400" dirty="0"/>
          </a:p>
        </p:txBody>
      </p:sp>
    </p:spTree>
    <p:extLst>
      <p:ext uri="{BB962C8B-B14F-4D97-AF65-F5344CB8AC3E}">
        <p14:creationId xmlns:p14="http://schemas.microsoft.com/office/powerpoint/2010/main" val="277678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0"/>
            <a:ext cx="12188825" cy="692696"/>
          </a:xfrm>
        </p:spPr>
        <p:txBody>
          <a:bodyPr rtlCol="0">
            <a:normAutofit fontScale="90000"/>
          </a:bodyPr>
          <a:lstStyle/>
          <a:p>
            <a:pPr algn="ctr"/>
            <a:br>
              <a:rPr lang="fr-FR" sz="3600" b="1" dirty="0">
                <a:latin typeface="Montserrat" panose="00000500000000000000" pitchFamily="2" charset="0"/>
              </a:rPr>
            </a:br>
            <a:br>
              <a:rPr lang="fr-FR" sz="3600" b="1" dirty="0">
                <a:latin typeface="Montserrat" panose="00000500000000000000" pitchFamily="2" charset="0"/>
              </a:rPr>
            </a:br>
            <a:r>
              <a:rPr lang="fr-FR" sz="3600" b="1" dirty="0">
                <a:latin typeface="Montserrat" panose="00000500000000000000" pitchFamily="2" charset="0"/>
              </a:rPr>
              <a:t>Sauvegarder ses photos avec Google photo</a:t>
            </a:r>
            <a:br>
              <a:rPr lang="fr-FR" sz="3200" b="1" dirty="0"/>
            </a:br>
            <a:endParaRPr lang="fr-FR" sz="4800" dirty="0"/>
          </a:p>
        </p:txBody>
      </p:sp>
      <p:sp>
        <p:nvSpPr>
          <p:cNvPr id="2" name="Espace réservé du contenu 1"/>
          <p:cNvSpPr>
            <a:spLocks noGrp="1"/>
          </p:cNvSpPr>
          <p:nvPr>
            <p:ph idx="1"/>
          </p:nvPr>
        </p:nvSpPr>
        <p:spPr>
          <a:xfrm>
            <a:off x="189756" y="1176536"/>
            <a:ext cx="11809312" cy="5492823"/>
          </a:xfrm>
        </p:spPr>
        <p:txBody>
          <a:bodyPr>
            <a:normAutofit/>
          </a:bodyPr>
          <a:lstStyle/>
          <a:p>
            <a:pPr algn="l"/>
            <a:r>
              <a:rPr lang="fr-FR" sz="2399" dirty="0">
                <a:latin typeface="Arial" panose="020B0604020202020204" pitchFamily="34" charset="0"/>
                <a:cs typeface="Arial" panose="020B0604020202020204" pitchFamily="34" charset="0"/>
              </a:rPr>
              <a:t>Qu’est-ce que Google Drive :</a:t>
            </a:r>
          </a:p>
          <a:p>
            <a:pPr algn="l"/>
            <a:endParaRPr lang="fr-FR" sz="2399"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Google Drive est un cloud (nuage en Français), ce qui signifie qu’il peut enregistrer tous vos documents dans un endroit (appelé serveur) sur internet. Cela vous permet de les récupérer, modifier et utiliser à tous moments, n’importe où sur la planète. </a:t>
            </a:r>
          </a:p>
          <a:p>
            <a:pPr lvl="1"/>
            <a:endParaRPr lang="fr-FR"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Que ce soit de votre smartphone, tablette ou PC : tous les documents, images ou vidéos se synchronisent dès lors que vous êtes connecté à internet.</a:t>
            </a:r>
          </a:p>
          <a:p>
            <a:pPr lvl="1"/>
            <a:endParaRPr lang="fr-FR"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Google Drive comprend entre autres Gmail, Google Photos</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17262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1110C-8A67-858D-9190-A9118B07A62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4909317-636A-551E-E5F9-F9F0D081CB0D}"/>
              </a:ext>
            </a:extLst>
          </p:cNvPr>
          <p:cNvSpPr>
            <a:spLocks noGrp="1"/>
          </p:cNvSpPr>
          <p:nvPr>
            <p:ph type="title"/>
          </p:nvPr>
        </p:nvSpPr>
        <p:spPr>
          <a:xfrm>
            <a:off x="0" y="0"/>
            <a:ext cx="12188825" cy="692696"/>
          </a:xfrm>
        </p:spPr>
        <p:txBody>
          <a:bodyPr rtlCol="0">
            <a:normAutofit fontScale="90000"/>
          </a:bodyPr>
          <a:lstStyle/>
          <a:p>
            <a:pPr algn="ctr"/>
            <a:br>
              <a:rPr lang="fr-FR" sz="3600" b="1" dirty="0">
                <a:latin typeface="Montserrat" panose="00000500000000000000" pitchFamily="2" charset="0"/>
              </a:rPr>
            </a:br>
            <a:br>
              <a:rPr lang="fr-FR" sz="3600" b="1" dirty="0">
                <a:latin typeface="Montserrat" panose="00000500000000000000" pitchFamily="2" charset="0"/>
              </a:rPr>
            </a:br>
            <a:r>
              <a:rPr lang="fr-FR" sz="3600" b="1" dirty="0">
                <a:latin typeface="Montserrat" panose="00000500000000000000" pitchFamily="2" charset="0"/>
              </a:rPr>
              <a:t>Sauvegarder ses photos avec Google photo</a:t>
            </a:r>
            <a:br>
              <a:rPr lang="fr-FR" sz="3200" b="1" dirty="0"/>
            </a:br>
            <a:endParaRPr lang="fr-FR" sz="4800" dirty="0"/>
          </a:p>
        </p:txBody>
      </p:sp>
      <p:sp>
        <p:nvSpPr>
          <p:cNvPr id="2" name="Espace réservé du contenu 1">
            <a:extLst>
              <a:ext uri="{FF2B5EF4-FFF2-40B4-BE49-F238E27FC236}">
                <a16:creationId xmlns:a16="http://schemas.microsoft.com/office/drawing/2014/main" id="{98F8DEEA-FBC2-CF0D-4406-5825269E32FE}"/>
              </a:ext>
            </a:extLst>
          </p:cNvPr>
          <p:cNvSpPr>
            <a:spLocks noGrp="1"/>
          </p:cNvSpPr>
          <p:nvPr>
            <p:ph idx="1"/>
          </p:nvPr>
        </p:nvSpPr>
        <p:spPr>
          <a:xfrm>
            <a:off x="189756" y="1176536"/>
            <a:ext cx="11809312" cy="5492823"/>
          </a:xfrm>
        </p:spPr>
        <p:txBody>
          <a:bodyPr>
            <a:normAutofit/>
          </a:bodyPr>
          <a:lstStyle/>
          <a:p>
            <a:pPr algn="l"/>
            <a:r>
              <a:rPr lang="fr-FR" sz="2399" dirty="0">
                <a:latin typeface="Arial" panose="020B0604020202020204" pitchFamily="34" charset="0"/>
                <a:cs typeface="Arial" panose="020B0604020202020204" pitchFamily="34" charset="0"/>
              </a:rPr>
              <a:t>Vous pouvez sauvegarder automatiquement vos photos qui se trouve sur votre smartphone avec Google photo.</a:t>
            </a:r>
          </a:p>
          <a:p>
            <a:pPr marL="0" indent="0" algn="l">
              <a:buNone/>
            </a:pPr>
            <a:r>
              <a:rPr lang="fr-FR" sz="2399" dirty="0">
                <a:latin typeface="Arial" panose="020B0604020202020204" pitchFamily="34" charset="0"/>
                <a:cs typeface="Arial" panose="020B0604020202020204" pitchFamily="34" charset="0"/>
              </a:rPr>
              <a:t>La sauvegarde doit se faire en Wifi pour éviter d’utiliser vos données mobiles.</a:t>
            </a:r>
          </a:p>
          <a:p>
            <a:pPr algn="l"/>
            <a:endParaRPr lang="fr-FR" sz="2399" dirty="0">
              <a:latin typeface="Arial" panose="020B0604020202020204" pitchFamily="34" charset="0"/>
              <a:cs typeface="Arial" panose="020B0604020202020204" pitchFamily="34" charset="0"/>
            </a:endParaRPr>
          </a:p>
          <a:p>
            <a:pPr algn="l"/>
            <a:endParaRPr lang="fr-FR" sz="2399" dirty="0">
              <a:latin typeface="Arial" panose="020B0604020202020204" pitchFamily="34" charset="0"/>
              <a:cs typeface="Arial" panose="020B0604020202020204" pitchFamily="34" charset="0"/>
            </a:endParaRPr>
          </a:p>
          <a:p>
            <a:pPr algn="l"/>
            <a:r>
              <a:rPr lang="fr-FR" sz="2399" dirty="0">
                <a:latin typeface="Arial" panose="020B0604020202020204" pitchFamily="34" charset="0"/>
                <a:cs typeface="Arial" panose="020B0604020202020204" pitchFamily="34" charset="0"/>
              </a:rPr>
              <a:t>Appuyer sur l’icone de Google Photo (qui s’appelle Photos)</a:t>
            </a:r>
          </a:p>
          <a:p>
            <a:pPr algn="l"/>
            <a:endParaRPr lang="fr-FR" sz="2399" dirty="0">
              <a:latin typeface="Arial" panose="020B0604020202020204" pitchFamily="34" charset="0"/>
              <a:cs typeface="Arial" panose="020B0604020202020204" pitchFamily="34" charset="0"/>
            </a:endParaRPr>
          </a:p>
          <a:p>
            <a:pPr marL="0" indent="0" algn="l">
              <a:buNone/>
            </a:pPr>
            <a:endParaRPr lang="fr-FR" sz="2399" dirty="0">
              <a:latin typeface="Arial" panose="020B0604020202020204" pitchFamily="34" charset="0"/>
              <a:cs typeface="Arial" panose="020B0604020202020204" pitchFamily="34" charset="0"/>
            </a:endParaRPr>
          </a:p>
          <a:p>
            <a:pPr algn="l"/>
            <a:r>
              <a:rPr lang="fr-FR" sz="2399" dirty="0">
                <a:latin typeface="Arial" panose="020B0604020202020204" pitchFamily="34" charset="0"/>
                <a:cs typeface="Arial" panose="020B0604020202020204" pitchFamily="34" charset="0"/>
              </a:rPr>
              <a:t>Une fois Photos ouvert, appuyer sur l’icone en haut à droite (un rond avec la première lettre de votre adresse mail Google)</a:t>
            </a:r>
          </a:p>
        </p:txBody>
      </p:sp>
      <p:sp>
        <p:nvSpPr>
          <p:cNvPr id="6" name="Espace réservé du contenu 1">
            <a:extLst>
              <a:ext uri="{FF2B5EF4-FFF2-40B4-BE49-F238E27FC236}">
                <a16:creationId xmlns:a16="http://schemas.microsoft.com/office/drawing/2014/main" id="{C1458D09-F76C-DD90-FEDD-A2BC5D60C86A}"/>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6AB10156-5598-1710-6A74-8FF311B3766C}"/>
              </a:ext>
            </a:extLst>
          </p:cNvPr>
          <p:cNvPicPr>
            <a:picLocks noChangeAspect="1"/>
          </p:cNvPicPr>
          <p:nvPr/>
        </p:nvPicPr>
        <p:blipFill>
          <a:blip r:embed="rId2"/>
          <a:stretch>
            <a:fillRect/>
          </a:stretch>
        </p:blipFill>
        <p:spPr>
          <a:xfrm>
            <a:off x="5014292" y="3688894"/>
            <a:ext cx="1158340" cy="998307"/>
          </a:xfrm>
          <a:prstGeom prst="rect">
            <a:avLst/>
          </a:prstGeom>
        </p:spPr>
      </p:pic>
      <p:pic>
        <p:nvPicPr>
          <p:cNvPr id="7" name="Image 6">
            <a:extLst>
              <a:ext uri="{FF2B5EF4-FFF2-40B4-BE49-F238E27FC236}">
                <a16:creationId xmlns:a16="http://schemas.microsoft.com/office/drawing/2014/main" id="{7DE78EFE-2C6A-75ED-D169-9FB2904EC34B}"/>
              </a:ext>
            </a:extLst>
          </p:cNvPr>
          <p:cNvPicPr>
            <a:picLocks noChangeAspect="1"/>
          </p:cNvPicPr>
          <p:nvPr/>
        </p:nvPicPr>
        <p:blipFill>
          <a:blip r:embed="rId3"/>
          <a:stretch>
            <a:fillRect/>
          </a:stretch>
        </p:blipFill>
        <p:spPr>
          <a:xfrm>
            <a:off x="2710036" y="5557203"/>
            <a:ext cx="6657704" cy="1112156"/>
          </a:xfrm>
          <a:prstGeom prst="rect">
            <a:avLst/>
          </a:prstGeom>
        </p:spPr>
      </p:pic>
      <p:sp>
        <p:nvSpPr>
          <p:cNvPr id="8" name="Rectangle 7">
            <a:extLst>
              <a:ext uri="{FF2B5EF4-FFF2-40B4-BE49-F238E27FC236}">
                <a16:creationId xmlns:a16="http://schemas.microsoft.com/office/drawing/2014/main" id="{F603FC3C-C571-BB99-E510-4B5E8761CFF7}"/>
              </a:ext>
            </a:extLst>
          </p:cNvPr>
          <p:cNvSpPr/>
          <p:nvPr/>
        </p:nvSpPr>
        <p:spPr>
          <a:xfrm>
            <a:off x="7894612" y="5686135"/>
            <a:ext cx="1080120" cy="8542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737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D014-8E72-316B-F026-FF0A01966C7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4AF85E93-BF43-6468-92FB-09FF445CED1F}"/>
              </a:ext>
            </a:extLst>
          </p:cNvPr>
          <p:cNvSpPr>
            <a:spLocks noGrp="1"/>
          </p:cNvSpPr>
          <p:nvPr>
            <p:ph type="title"/>
          </p:nvPr>
        </p:nvSpPr>
        <p:spPr>
          <a:xfrm>
            <a:off x="0" y="0"/>
            <a:ext cx="12188825" cy="692696"/>
          </a:xfrm>
        </p:spPr>
        <p:txBody>
          <a:bodyPr rtlCol="0">
            <a:normAutofit fontScale="90000"/>
          </a:bodyPr>
          <a:lstStyle/>
          <a:p>
            <a:pPr algn="ctr"/>
            <a:br>
              <a:rPr lang="fr-FR" sz="3600" b="1" dirty="0">
                <a:latin typeface="Montserrat" panose="00000500000000000000" pitchFamily="2" charset="0"/>
              </a:rPr>
            </a:br>
            <a:br>
              <a:rPr lang="fr-FR" sz="3600" b="1" dirty="0">
                <a:latin typeface="Montserrat" panose="00000500000000000000" pitchFamily="2" charset="0"/>
              </a:rPr>
            </a:br>
            <a:r>
              <a:rPr lang="fr-FR" sz="3600" b="1" dirty="0">
                <a:latin typeface="Montserrat" panose="00000500000000000000" pitchFamily="2" charset="0"/>
              </a:rPr>
              <a:t>Sauvegarder ses photos avec Google photo</a:t>
            </a:r>
            <a:br>
              <a:rPr lang="fr-FR" sz="3200" b="1" dirty="0"/>
            </a:br>
            <a:endParaRPr lang="fr-FR" sz="4800" dirty="0"/>
          </a:p>
        </p:txBody>
      </p:sp>
      <p:sp>
        <p:nvSpPr>
          <p:cNvPr id="2" name="Espace réservé du contenu 1">
            <a:extLst>
              <a:ext uri="{FF2B5EF4-FFF2-40B4-BE49-F238E27FC236}">
                <a16:creationId xmlns:a16="http://schemas.microsoft.com/office/drawing/2014/main" id="{30C56E72-75F8-A149-D9FC-D0AB1C965BD4}"/>
              </a:ext>
            </a:extLst>
          </p:cNvPr>
          <p:cNvSpPr>
            <a:spLocks noGrp="1"/>
          </p:cNvSpPr>
          <p:nvPr>
            <p:ph idx="1"/>
          </p:nvPr>
        </p:nvSpPr>
        <p:spPr>
          <a:xfrm>
            <a:off x="189756" y="1176536"/>
            <a:ext cx="8640960" cy="5492823"/>
          </a:xfrm>
        </p:spPr>
        <p:txBody>
          <a:bodyPr>
            <a:normAutofit/>
          </a:bodyPr>
          <a:lstStyle/>
          <a:p>
            <a:pPr algn="l"/>
            <a:r>
              <a:rPr lang="fr-FR" sz="2399" dirty="0">
                <a:latin typeface="Arial" panose="020B0604020202020204" pitchFamily="34" charset="0"/>
                <a:cs typeface="Arial" panose="020B0604020202020204" pitchFamily="34" charset="0"/>
              </a:rPr>
              <a:t>Une nouvelle fenêtre s’ouvre</a:t>
            </a:r>
          </a:p>
          <a:p>
            <a:pPr algn="l"/>
            <a:endParaRPr lang="fr-FR" sz="2399" dirty="0">
              <a:latin typeface="Arial" panose="020B0604020202020204" pitchFamily="34" charset="0"/>
              <a:cs typeface="Arial" panose="020B0604020202020204" pitchFamily="34" charset="0"/>
            </a:endParaRPr>
          </a:p>
          <a:p>
            <a:pPr marL="0" indent="0" algn="l">
              <a:buNone/>
            </a:pPr>
            <a:r>
              <a:rPr lang="fr-FR" sz="2399" dirty="0">
                <a:latin typeface="Arial" panose="020B0604020202020204" pitchFamily="34" charset="0"/>
                <a:cs typeface="Arial" panose="020B0604020202020204" pitchFamily="34" charset="0"/>
              </a:rPr>
              <a:t>1- Vous permet de savoir si votre sauvegarde est activée ou non. </a:t>
            </a:r>
          </a:p>
          <a:p>
            <a:pPr marL="0" indent="0" algn="l">
              <a:buNone/>
            </a:pPr>
            <a:r>
              <a:rPr lang="fr-FR" sz="2399" dirty="0">
                <a:latin typeface="Arial" panose="020B0604020202020204" pitchFamily="34" charset="0"/>
                <a:cs typeface="Arial" panose="020B0604020202020204" pitchFamily="34" charset="0"/>
              </a:rPr>
              <a:t>Vous donne également le nombre de photos qui ne sont pas sauvegardées, dans mon cas, j’ai 2454 photos qui ne sont pas sauvegardées dans Google photos.</a:t>
            </a:r>
          </a:p>
          <a:p>
            <a:pPr marL="0" indent="0" algn="l">
              <a:buNone/>
            </a:pPr>
            <a:endParaRPr lang="fr-FR" sz="2399" dirty="0">
              <a:latin typeface="Arial" panose="020B0604020202020204" pitchFamily="34" charset="0"/>
              <a:cs typeface="Arial" panose="020B0604020202020204" pitchFamily="34" charset="0"/>
            </a:endParaRPr>
          </a:p>
          <a:p>
            <a:pPr marL="0" indent="0" algn="l">
              <a:buNone/>
            </a:pPr>
            <a:r>
              <a:rPr lang="fr-FR" sz="2399" dirty="0">
                <a:latin typeface="Arial" panose="020B0604020202020204" pitchFamily="34" charset="0"/>
                <a:cs typeface="Arial" panose="020B0604020202020204" pitchFamily="34" charset="0"/>
              </a:rPr>
              <a:t>2- Indique l’espace que vous disposez sur Google Drive.</a:t>
            </a:r>
          </a:p>
          <a:p>
            <a:pPr marL="0" indent="0" algn="l">
              <a:buNone/>
            </a:pPr>
            <a:r>
              <a:rPr lang="fr-FR" sz="2399" dirty="0">
                <a:latin typeface="Arial" panose="020B0604020202020204" pitchFamily="34" charset="0"/>
                <a:cs typeface="Arial" panose="020B0604020202020204" pitchFamily="34" charset="0"/>
              </a:rPr>
              <a:t>Si c’est plein, vous ne pourrez plus recevoir de mails ni sauvegarder vos photos, etc..</a:t>
            </a:r>
          </a:p>
        </p:txBody>
      </p:sp>
      <p:sp>
        <p:nvSpPr>
          <p:cNvPr id="6" name="Espace réservé du contenu 1">
            <a:extLst>
              <a:ext uri="{FF2B5EF4-FFF2-40B4-BE49-F238E27FC236}">
                <a16:creationId xmlns:a16="http://schemas.microsoft.com/office/drawing/2014/main" id="{0F8A54BA-CD26-EE53-CFF6-8803728DDDED}"/>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2CF6461E-7D65-BD08-DCBC-E7BE9C93F6FA}"/>
              </a:ext>
            </a:extLst>
          </p:cNvPr>
          <p:cNvPicPr>
            <a:picLocks noChangeAspect="1"/>
          </p:cNvPicPr>
          <p:nvPr/>
        </p:nvPicPr>
        <p:blipFill>
          <a:blip r:embed="rId2"/>
          <a:stretch>
            <a:fillRect/>
          </a:stretch>
        </p:blipFill>
        <p:spPr>
          <a:xfrm>
            <a:off x="8901877" y="764704"/>
            <a:ext cx="3124069" cy="5904655"/>
          </a:xfrm>
          <a:prstGeom prst="rect">
            <a:avLst/>
          </a:prstGeom>
        </p:spPr>
      </p:pic>
      <p:sp>
        <p:nvSpPr>
          <p:cNvPr id="5" name="Rectangle 4">
            <a:extLst>
              <a:ext uri="{FF2B5EF4-FFF2-40B4-BE49-F238E27FC236}">
                <a16:creationId xmlns:a16="http://schemas.microsoft.com/office/drawing/2014/main" id="{13684D73-8EAF-77A5-E1B0-5CC28D2D46D4}"/>
              </a:ext>
            </a:extLst>
          </p:cNvPr>
          <p:cNvSpPr/>
          <p:nvPr/>
        </p:nvSpPr>
        <p:spPr>
          <a:xfrm>
            <a:off x="9550796" y="1556792"/>
            <a:ext cx="1728192" cy="21602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167F972-71EB-357D-AF28-1212E9DC750B}"/>
              </a:ext>
            </a:extLst>
          </p:cNvPr>
          <p:cNvSpPr/>
          <p:nvPr/>
        </p:nvSpPr>
        <p:spPr>
          <a:xfrm>
            <a:off x="9046740" y="2420888"/>
            <a:ext cx="2952329" cy="6480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0FE87F8-3929-B6D7-9D82-BA1B7C57EBBC}"/>
              </a:ext>
            </a:extLst>
          </p:cNvPr>
          <p:cNvSpPr/>
          <p:nvPr/>
        </p:nvSpPr>
        <p:spPr>
          <a:xfrm>
            <a:off x="9046739" y="3257364"/>
            <a:ext cx="2952329" cy="747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16DB1AD-C4FD-C56D-5C66-EADAA8E120EA}"/>
              </a:ext>
            </a:extLst>
          </p:cNvPr>
          <p:cNvSpPr txBox="1"/>
          <p:nvPr/>
        </p:nvSpPr>
        <p:spPr>
          <a:xfrm>
            <a:off x="11631802" y="2470665"/>
            <a:ext cx="340158" cy="461665"/>
          </a:xfrm>
          <a:prstGeom prst="rect">
            <a:avLst/>
          </a:prstGeom>
          <a:noFill/>
        </p:spPr>
        <p:txBody>
          <a:bodyPr wrap="none" rtlCol="0">
            <a:spAutoFit/>
          </a:bodyPr>
          <a:lstStyle/>
          <a:p>
            <a:r>
              <a:rPr lang="fr-FR" sz="2400" dirty="0">
                <a:solidFill>
                  <a:srgbClr val="FF0000"/>
                </a:solidFill>
              </a:rPr>
              <a:t>1</a:t>
            </a:r>
          </a:p>
        </p:txBody>
      </p:sp>
      <p:sp>
        <p:nvSpPr>
          <p:cNvPr id="10" name="ZoneTexte 9">
            <a:extLst>
              <a:ext uri="{FF2B5EF4-FFF2-40B4-BE49-F238E27FC236}">
                <a16:creationId xmlns:a16="http://schemas.microsoft.com/office/drawing/2014/main" id="{4D366BA8-6C63-679C-A2D9-09F6D6AEB2B9}"/>
              </a:ext>
            </a:extLst>
          </p:cNvPr>
          <p:cNvSpPr txBox="1"/>
          <p:nvPr/>
        </p:nvSpPr>
        <p:spPr>
          <a:xfrm>
            <a:off x="11627224" y="3257364"/>
            <a:ext cx="340158" cy="461665"/>
          </a:xfrm>
          <a:prstGeom prst="rect">
            <a:avLst/>
          </a:prstGeom>
          <a:noFill/>
        </p:spPr>
        <p:txBody>
          <a:bodyPr wrap="none" rtlCol="0">
            <a:spAutoFit/>
          </a:bodyPr>
          <a:lstStyle/>
          <a:p>
            <a:r>
              <a:rPr lang="fr-FR" sz="2400" dirty="0">
                <a:solidFill>
                  <a:srgbClr val="FF0000"/>
                </a:solidFill>
              </a:rPr>
              <a:t>2</a:t>
            </a:r>
          </a:p>
        </p:txBody>
      </p:sp>
    </p:spTree>
    <p:extLst>
      <p:ext uri="{BB962C8B-B14F-4D97-AF65-F5344CB8AC3E}">
        <p14:creationId xmlns:p14="http://schemas.microsoft.com/office/powerpoint/2010/main" val="1721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8A5CC-F3E3-E546-7586-11851133F7D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E33BBEDF-BD34-F54A-9FD8-07AF928D9E98}"/>
              </a:ext>
            </a:extLst>
          </p:cNvPr>
          <p:cNvSpPr>
            <a:spLocks noGrp="1"/>
          </p:cNvSpPr>
          <p:nvPr>
            <p:ph type="title"/>
          </p:nvPr>
        </p:nvSpPr>
        <p:spPr>
          <a:xfrm>
            <a:off x="0" y="0"/>
            <a:ext cx="12188825" cy="692696"/>
          </a:xfrm>
        </p:spPr>
        <p:txBody>
          <a:bodyPr rtlCol="0">
            <a:normAutofit fontScale="90000"/>
          </a:bodyPr>
          <a:lstStyle/>
          <a:p>
            <a:pPr algn="ctr"/>
            <a:br>
              <a:rPr lang="fr-FR" sz="3600" b="1" dirty="0">
                <a:latin typeface="Montserrat" panose="00000500000000000000" pitchFamily="2" charset="0"/>
              </a:rPr>
            </a:br>
            <a:br>
              <a:rPr lang="fr-FR" sz="3600" b="1" dirty="0">
                <a:latin typeface="Montserrat" panose="00000500000000000000" pitchFamily="2" charset="0"/>
              </a:rPr>
            </a:br>
            <a:r>
              <a:rPr lang="fr-FR" sz="3600" b="1" dirty="0">
                <a:latin typeface="Montserrat" panose="00000500000000000000" pitchFamily="2" charset="0"/>
              </a:rPr>
              <a:t>Sauvegarder ses photos avec Google photo</a:t>
            </a:r>
            <a:br>
              <a:rPr lang="fr-FR" sz="3200" b="1" dirty="0"/>
            </a:br>
            <a:endParaRPr lang="fr-FR" sz="4800" dirty="0"/>
          </a:p>
        </p:txBody>
      </p:sp>
      <p:sp>
        <p:nvSpPr>
          <p:cNvPr id="2" name="Espace réservé du contenu 1">
            <a:extLst>
              <a:ext uri="{FF2B5EF4-FFF2-40B4-BE49-F238E27FC236}">
                <a16:creationId xmlns:a16="http://schemas.microsoft.com/office/drawing/2014/main" id="{1E0182DB-E381-F4B6-8BF3-F43B4267E9A4}"/>
              </a:ext>
            </a:extLst>
          </p:cNvPr>
          <p:cNvSpPr>
            <a:spLocks noGrp="1"/>
          </p:cNvSpPr>
          <p:nvPr>
            <p:ph idx="1"/>
          </p:nvPr>
        </p:nvSpPr>
        <p:spPr>
          <a:xfrm>
            <a:off x="189756" y="1176536"/>
            <a:ext cx="11809312" cy="5492823"/>
          </a:xfrm>
        </p:spPr>
        <p:txBody>
          <a:bodyPr>
            <a:normAutofit/>
          </a:bodyPr>
          <a:lstStyle/>
          <a:p>
            <a:pPr algn="l"/>
            <a:r>
              <a:rPr lang="fr-FR" sz="2399" dirty="0">
                <a:latin typeface="Arial" panose="020B0604020202020204" pitchFamily="34" charset="0"/>
                <a:cs typeface="Arial" panose="020B0604020202020204" pitchFamily="34" charset="0"/>
              </a:rPr>
              <a:t>Pour la sauvegarde, il y a 3 possibilités</a:t>
            </a:r>
          </a:p>
          <a:p>
            <a:pPr algn="l"/>
            <a:endParaRPr lang="fr-FR" sz="2399" dirty="0">
              <a:latin typeface="Arial" panose="020B0604020202020204" pitchFamily="34" charset="0"/>
              <a:cs typeface="Arial" panose="020B0604020202020204" pitchFamily="34" charset="0"/>
            </a:endParaRPr>
          </a:p>
          <a:p>
            <a:pPr marL="457063" lvl="1" indent="0">
              <a:buNone/>
            </a:pPr>
            <a:r>
              <a:rPr lang="fr-FR" sz="1999" dirty="0">
                <a:latin typeface="Arial" panose="020B0604020202020204" pitchFamily="34" charset="0"/>
                <a:cs typeface="Arial" panose="020B0604020202020204" pitchFamily="34" charset="0"/>
              </a:rPr>
              <a:t>1- La sauvegarde n’est pas activées</a:t>
            </a:r>
          </a:p>
          <a:p>
            <a:pPr marL="457063" lvl="1" indent="0">
              <a:buNone/>
            </a:pPr>
            <a:r>
              <a:rPr lang="fr-FR" sz="1999" dirty="0">
                <a:latin typeface="Arial" panose="020B0604020202020204" pitchFamily="34" charset="0"/>
                <a:cs typeface="Arial" panose="020B0604020202020204" pitchFamily="34" charset="0"/>
              </a:rPr>
              <a:t>Pour l’activer, appuyer sur « activer la sauvegarde »</a:t>
            </a:r>
          </a:p>
          <a:p>
            <a:pPr marL="457063" lvl="1" indent="0">
              <a:buNone/>
            </a:pPr>
            <a:endParaRPr lang="fr-FR" sz="1999" dirty="0">
              <a:latin typeface="Arial" panose="020B0604020202020204" pitchFamily="34" charset="0"/>
              <a:cs typeface="Arial" panose="020B0604020202020204" pitchFamily="34" charset="0"/>
            </a:endParaRPr>
          </a:p>
          <a:p>
            <a:pPr marL="457063" lvl="1" indent="0">
              <a:buNone/>
            </a:pPr>
            <a:r>
              <a:rPr lang="fr-FR" sz="1999" dirty="0">
                <a:latin typeface="Arial" panose="020B0604020202020204" pitchFamily="34" charset="0"/>
                <a:cs typeface="Arial" panose="020B0604020202020204" pitchFamily="34" charset="0"/>
              </a:rPr>
              <a:t>Ensuite, appuyer sur le « petit rond » pour activer la sauvegarde des photos</a:t>
            </a:r>
          </a:p>
          <a:p>
            <a:pPr marL="457063" lvl="1" indent="0">
              <a:buNone/>
            </a:pPr>
            <a:endParaRPr lang="fr-FR" sz="1999" dirty="0">
              <a:latin typeface="Arial" panose="020B0604020202020204" pitchFamily="34" charset="0"/>
              <a:cs typeface="Arial" panose="020B0604020202020204" pitchFamily="34" charset="0"/>
            </a:endParaRPr>
          </a:p>
          <a:p>
            <a:pPr marL="457063" lvl="1" indent="0">
              <a:buNone/>
            </a:pPr>
            <a:endParaRPr lang="fr-FR" sz="1999" dirty="0">
              <a:latin typeface="Arial" panose="020B0604020202020204" pitchFamily="34" charset="0"/>
              <a:cs typeface="Arial" panose="020B0604020202020204" pitchFamily="34" charset="0"/>
            </a:endParaRPr>
          </a:p>
          <a:p>
            <a:pPr marL="457063" lvl="1" indent="0">
              <a:buNone/>
            </a:pPr>
            <a:endParaRPr lang="fr-FR" sz="1999" dirty="0">
              <a:latin typeface="Arial" panose="020B0604020202020204" pitchFamily="34" charset="0"/>
              <a:cs typeface="Arial" panose="020B0604020202020204" pitchFamily="34" charset="0"/>
            </a:endParaRPr>
          </a:p>
          <a:p>
            <a:pPr marL="457063" lvl="1" indent="0">
              <a:buNone/>
            </a:pPr>
            <a:endParaRPr lang="fr-FR" sz="1999" dirty="0">
              <a:latin typeface="Arial" panose="020B0604020202020204" pitchFamily="34" charset="0"/>
              <a:cs typeface="Arial" panose="020B0604020202020204" pitchFamily="34" charset="0"/>
            </a:endParaRPr>
          </a:p>
          <a:p>
            <a:pPr marL="457063" lvl="1" indent="0">
              <a:buNone/>
            </a:pPr>
            <a:endParaRPr lang="fr-FR" sz="1999" dirty="0">
              <a:latin typeface="Arial" panose="020B0604020202020204" pitchFamily="34" charset="0"/>
              <a:cs typeface="Arial" panose="020B0604020202020204" pitchFamily="34" charset="0"/>
            </a:endParaRPr>
          </a:p>
          <a:p>
            <a:pPr marL="457063" lvl="1" indent="0">
              <a:buNone/>
            </a:pPr>
            <a:endParaRPr lang="fr-FR" sz="1999" dirty="0">
              <a:latin typeface="Arial" panose="020B0604020202020204" pitchFamily="34" charset="0"/>
              <a:cs typeface="Arial" panose="020B0604020202020204" pitchFamily="34" charset="0"/>
            </a:endParaRPr>
          </a:p>
          <a:p>
            <a:pPr marL="457063" lvl="1" indent="0">
              <a:buNone/>
            </a:pPr>
            <a:endParaRPr lang="fr-FR" sz="1999" dirty="0">
              <a:latin typeface="Arial" panose="020B0604020202020204" pitchFamily="34" charset="0"/>
              <a:cs typeface="Arial" panose="020B0604020202020204" pitchFamily="34" charset="0"/>
            </a:endParaRPr>
          </a:p>
          <a:p>
            <a:pPr marL="457063" lvl="1" indent="0">
              <a:buNone/>
            </a:pPr>
            <a:r>
              <a:rPr lang="fr-FR" sz="1999" dirty="0">
                <a:latin typeface="Arial" panose="020B0604020202020204" pitchFamily="34" charset="0"/>
                <a:cs typeface="Arial" panose="020B0604020202020204" pitchFamily="34" charset="0"/>
              </a:rPr>
              <a:t>Vos photos seront sauvegardées automatiquement quand vous vous connecterez au Wifi</a:t>
            </a:r>
          </a:p>
          <a:p>
            <a:pPr lvl="1"/>
            <a:endParaRPr lang="fr-FR" sz="1999" dirty="0">
              <a:latin typeface="Arial" panose="020B0604020202020204" pitchFamily="34" charset="0"/>
              <a:cs typeface="Arial" panose="020B0604020202020204" pitchFamily="34" charset="0"/>
            </a:endParaRPr>
          </a:p>
        </p:txBody>
      </p:sp>
      <p:sp>
        <p:nvSpPr>
          <p:cNvPr id="6" name="Espace réservé du contenu 1">
            <a:extLst>
              <a:ext uri="{FF2B5EF4-FFF2-40B4-BE49-F238E27FC236}">
                <a16:creationId xmlns:a16="http://schemas.microsoft.com/office/drawing/2014/main" id="{AC809D41-2AF4-2D86-EEF5-C8DD78ABFB35}"/>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73EFF603-286C-F79F-6C6E-D07582F54190}"/>
              </a:ext>
            </a:extLst>
          </p:cNvPr>
          <p:cNvPicPr>
            <a:picLocks noChangeAspect="1"/>
          </p:cNvPicPr>
          <p:nvPr/>
        </p:nvPicPr>
        <p:blipFill>
          <a:blip r:embed="rId2"/>
          <a:stretch>
            <a:fillRect/>
          </a:stretch>
        </p:blipFill>
        <p:spPr>
          <a:xfrm>
            <a:off x="6598468" y="1628800"/>
            <a:ext cx="2796782" cy="1104996"/>
          </a:xfrm>
          <a:prstGeom prst="rect">
            <a:avLst/>
          </a:prstGeom>
        </p:spPr>
      </p:pic>
      <p:pic>
        <p:nvPicPr>
          <p:cNvPr id="7" name="Image 6">
            <a:extLst>
              <a:ext uri="{FF2B5EF4-FFF2-40B4-BE49-F238E27FC236}">
                <a16:creationId xmlns:a16="http://schemas.microsoft.com/office/drawing/2014/main" id="{C5F00C16-B9F5-A5C7-A8D8-FFDDD8730F3F}"/>
              </a:ext>
            </a:extLst>
          </p:cNvPr>
          <p:cNvPicPr>
            <a:picLocks noChangeAspect="1"/>
          </p:cNvPicPr>
          <p:nvPr/>
        </p:nvPicPr>
        <p:blipFill>
          <a:blip r:embed="rId3"/>
          <a:stretch>
            <a:fillRect/>
          </a:stretch>
        </p:blipFill>
        <p:spPr>
          <a:xfrm>
            <a:off x="3131459" y="3588731"/>
            <a:ext cx="3109229" cy="1912786"/>
          </a:xfrm>
          <a:prstGeom prst="rect">
            <a:avLst/>
          </a:prstGeom>
        </p:spPr>
      </p:pic>
      <p:sp>
        <p:nvSpPr>
          <p:cNvPr id="8" name="Rectangle 7">
            <a:extLst>
              <a:ext uri="{FF2B5EF4-FFF2-40B4-BE49-F238E27FC236}">
                <a16:creationId xmlns:a16="http://schemas.microsoft.com/office/drawing/2014/main" id="{B3AC65E2-6167-E8B1-A14D-8BAE062E3547}"/>
              </a:ext>
            </a:extLst>
          </p:cNvPr>
          <p:cNvSpPr/>
          <p:nvPr/>
        </p:nvSpPr>
        <p:spPr>
          <a:xfrm>
            <a:off x="5590356" y="4053506"/>
            <a:ext cx="576064"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A706EAE-3A56-86F2-76FF-2CA70CC9CE60}"/>
              </a:ext>
            </a:extLst>
          </p:cNvPr>
          <p:cNvSpPr/>
          <p:nvPr/>
        </p:nvSpPr>
        <p:spPr>
          <a:xfrm>
            <a:off x="4711349" y="4545124"/>
            <a:ext cx="1584176" cy="36004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318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444BD-E710-A9DD-2365-40D7E8E9ED4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AB62A894-7F51-517B-7575-37B1357F292B}"/>
              </a:ext>
            </a:extLst>
          </p:cNvPr>
          <p:cNvSpPr>
            <a:spLocks noGrp="1"/>
          </p:cNvSpPr>
          <p:nvPr>
            <p:ph type="title"/>
          </p:nvPr>
        </p:nvSpPr>
        <p:spPr>
          <a:xfrm>
            <a:off x="0" y="0"/>
            <a:ext cx="12188825" cy="692696"/>
          </a:xfrm>
        </p:spPr>
        <p:txBody>
          <a:bodyPr rtlCol="0">
            <a:normAutofit fontScale="90000"/>
          </a:bodyPr>
          <a:lstStyle/>
          <a:p>
            <a:pPr algn="ctr"/>
            <a:br>
              <a:rPr lang="fr-FR" sz="3600" b="1" dirty="0">
                <a:latin typeface="Montserrat" panose="00000500000000000000" pitchFamily="2" charset="0"/>
              </a:rPr>
            </a:br>
            <a:br>
              <a:rPr lang="fr-FR" sz="3600" b="1" dirty="0">
                <a:latin typeface="Montserrat" panose="00000500000000000000" pitchFamily="2" charset="0"/>
              </a:rPr>
            </a:br>
            <a:r>
              <a:rPr lang="fr-FR" sz="3600" b="1" dirty="0">
                <a:latin typeface="Montserrat" panose="00000500000000000000" pitchFamily="2" charset="0"/>
              </a:rPr>
              <a:t>Sauvegarder ses photos avec Google photo</a:t>
            </a:r>
            <a:br>
              <a:rPr lang="fr-FR" sz="3200" b="1" dirty="0"/>
            </a:br>
            <a:endParaRPr lang="fr-FR" sz="4800" dirty="0"/>
          </a:p>
        </p:txBody>
      </p:sp>
      <p:sp>
        <p:nvSpPr>
          <p:cNvPr id="2" name="Espace réservé du contenu 1">
            <a:extLst>
              <a:ext uri="{FF2B5EF4-FFF2-40B4-BE49-F238E27FC236}">
                <a16:creationId xmlns:a16="http://schemas.microsoft.com/office/drawing/2014/main" id="{603E6E66-08E4-DE6D-1B4B-FD1527FF44D2}"/>
              </a:ext>
            </a:extLst>
          </p:cNvPr>
          <p:cNvSpPr>
            <a:spLocks noGrp="1"/>
          </p:cNvSpPr>
          <p:nvPr>
            <p:ph idx="1"/>
          </p:nvPr>
        </p:nvSpPr>
        <p:spPr>
          <a:xfrm>
            <a:off x="189756" y="1176536"/>
            <a:ext cx="11809312" cy="5492823"/>
          </a:xfrm>
        </p:spPr>
        <p:txBody>
          <a:bodyPr>
            <a:normAutofit/>
          </a:bodyPr>
          <a:lstStyle/>
          <a:p>
            <a:pPr marL="457063" lvl="1" indent="0">
              <a:buNone/>
            </a:pPr>
            <a:r>
              <a:rPr lang="fr-FR" sz="2400" dirty="0">
                <a:latin typeface="Arial" panose="020B0604020202020204" pitchFamily="34" charset="0"/>
                <a:cs typeface="Arial" panose="020B0604020202020204" pitchFamily="34" charset="0"/>
              </a:rPr>
              <a:t>2- La sauvegarde est déjà activées, mais toutes les photos ne sont pas sauvegardées.</a:t>
            </a: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r>
              <a:rPr lang="fr-FR" sz="2400" dirty="0">
                <a:latin typeface="Arial" panose="020B0604020202020204" pitchFamily="34" charset="0"/>
                <a:cs typeface="Arial" panose="020B0604020202020204" pitchFamily="34" charset="0"/>
              </a:rPr>
              <a:t>Dans l’exemple, on voit que toutes les photos ne sont pas sauvegardées</a:t>
            </a: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r>
              <a:rPr lang="fr-FR" sz="2400" dirty="0">
                <a:latin typeface="Arial" panose="020B0604020202020204" pitchFamily="34" charset="0"/>
                <a:cs typeface="Arial" panose="020B0604020202020204" pitchFamily="34" charset="0"/>
              </a:rPr>
              <a:t>Il faut juste activer le Wifi et elles seront automatiquement sauvegardées.</a:t>
            </a:r>
          </a:p>
        </p:txBody>
      </p:sp>
      <p:sp>
        <p:nvSpPr>
          <p:cNvPr id="6" name="Espace réservé du contenu 1">
            <a:extLst>
              <a:ext uri="{FF2B5EF4-FFF2-40B4-BE49-F238E27FC236}">
                <a16:creationId xmlns:a16="http://schemas.microsoft.com/office/drawing/2014/main" id="{F74A1637-DADC-63CC-6695-57EE73906D96}"/>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63D52D9B-3886-F182-EF5A-74F39502637F}"/>
              </a:ext>
            </a:extLst>
          </p:cNvPr>
          <p:cNvPicPr>
            <a:picLocks noChangeAspect="1"/>
          </p:cNvPicPr>
          <p:nvPr/>
        </p:nvPicPr>
        <p:blipFill>
          <a:blip r:embed="rId2"/>
          <a:stretch>
            <a:fillRect/>
          </a:stretch>
        </p:blipFill>
        <p:spPr>
          <a:xfrm>
            <a:off x="2854052" y="2757791"/>
            <a:ext cx="4464496" cy="1188031"/>
          </a:xfrm>
          <a:prstGeom prst="rect">
            <a:avLst/>
          </a:prstGeom>
        </p:spPr>
      </p:pic>
    </p:spTree>
    <p:extLst>
      <p:ext uri="{BB962C8B-B14F-4D97-AF65-F5344CB8AC3E}">
        <p14:creationId xmlns:p14="http://schemas.microsoft.com/office/powerpoint/2010/main" val="80149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C5B0B-B06D-285B-E1E2-1D8B7CEBC0D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C17E9D7-D55B-C619-F135-B072818B4AAF}"/>
              </a:ext>
            </a:extLst>
          </p:cNvPr>
          <p:cNvSpPr>
            <a:spLocks noGrp="1"/>
          </p:cNvSpPr>
          <p:nvPr>
            <p:ph type="title"/>
          </p:nvPr>
        </p:nvSpPr>
        <p:spPr>
          <a:xfrm>
            <a:off x="0" y="0"/>
            <a:ext cx="12188825" cy="692696"/>
          </a:xfrm>
        </p:spPr>
        <p:txBody>
          <a:bodyPr rtlCol="0">
            <a:normAutofit fontScale="90000"/>
          </a:bodyPr>
          <a:lstStyle/>
          <a:p>
            <a:pPr algn="ctr"/>
            <a:br>
              <a:rPr lang="fr-FR" sz="3600" b="1" dirty="0">
                <a:latin typeface="Montserrat" panose="00000500000000000000" pitchFamily="2" charset="0"/>
              </a:rPr>
            </a:br>
            <a:br>
              <a:rPr lang="fr-FR" sz="3600" b="1" dirty="0">
                <a:latin typeface="Montserrat" panose="00000500000000000000" pitchFamily="2" charset="0"/>
              </a:rPr>
            </a:br>
            <a:r>
              <a:rPr lang="fr-FR" sz="3600" b="1" dirty="0">
                <a:latin typeface="Montserrat" panose="00000500000000000000" pitchFamily="2" charset="0"/>
              </a:rPr>
              <a:t>Sauvegarder ses photos avec Google photo</a:t>
            </a:r>
            <a:br>
              <a:rPr lang="fr-FR" sz="3200" b="1" dirty="0"/>
            </a:br>
            <a:endParaRPr lang="fr-FR" sz="4800" dirty="0"/>
          </a:p>
        </p:txBody>
      </p:sp>
      <p:sp>
        <p:nvSpPr>
          <p:cNvPr id="2" name="Espace réservé du contenu 1">
            <a:extLst>
              <a:ext uri="{FF2B5EF4-FFF2-40B4-BE49-F238E27FC236}">
                <a16:creationId xmlns:a16="http://schemas.microsoft.com/office/drawing/2014/main" id="{0CC28D9D-56FE-A00F-26E2-5B90A0452714}"/>
              </a:ext>
            </a:extLst>
          </p:cNvPr>
          <p:cNvSpPr>
            <a:spLocks noGrp="1"/>
          </p:cNvSpPr>
          <p:nvPr>
            <p:ph idx="1"/>
          </p:nvPr>
        </p:nvSpPr>
        <p:spPr>
          <a:xfrm>
            <a:off x="189756" y="1176536"/>
            <a:ext cx="11809312" cy="5492823"/>
          </a:xfrm>
        </p:spPr>
        <p:txBody>
          <a:bodyPr>
            <a:normAutofit/>
          </a:bodyPr>
          <a:lstStyle/>
          <a:p>
            <a:pPr marL="457063" lvl="1" indent="0">
              <a:buNone/>
            </a:pPr>
            <a:r>
              <a:rPr lang="fr-FR" sz="2400" dirty="0">
                <a:latin typeface="Arial" panose="020B0604020202020204" pitchFamily="34" charset="0"/>
                <a:cs typeface="Arial" panose="020B0604020202020204" pitchFamily="34" charset="0"/>
              </a:rPr>
              <a:t>3 - La sauvegarde est déjà activées et toutes les photos sont sauvegardées.</a:t>
            </a: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r>
              <a:rPr lang="fr-FR" sz="2400" dirty="0">
                <a:latin typeface="Arial" panose="020B0604020202020204" pitchFamily="34" charset="0"/>
                <a:cs typeface="Arial" panose="020B0604020202020204" pitchFamily="34" charset="0"/>
              </a:rPr>
              <a:t>Il sera donc indiqué qu’aucune photo n’est à sauvegarder.</a:t>
            </a: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r>
              <a:rPr lang="fr-FR" sz="2400" dirty="0">
                <a:latin typeface="Arial" panose="020B0604020202020204" pitchFamily="34" charset="0"/>
                <a:cs typeface="Arial" panose="020B0604020202020204" pitchFamily="34" charset="0"/>
              </a:rPr>
              <a:t>Il est important de se connecter de temps en temps au Wifi  avec votre smartphone.</a:t>
            </a: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r>
              <a:rPr lang="fr-FR" sz="2400" dirty="0">
                <a:latin typeface="Arial" panose="020B0604020202020204" pitchFamily="34" charset="0"/>
                <a:cs typeface="Arial" panose="020B0604020202020204" pitchFamily="34" charset="0"/>
              </a:rPr>
              <a:t>Il est également important de sauvegarder ses photos.</a:t>
            </a:r>
          </a:p>
        </p:txBody>
      </p:sp>
      <p:sp>
        <p:nvSpPr>
          <p:cNvPr id="6" name="Espace réservé du contenu 1">
            <a:extLst>
              <a:ext uri="{FF2B5EF4-FFF2-40B4-BE49-F238E27FC236}">
                <a16:creationId xmlns:a16="http://schemas.microsoft.com/office/drawing/2014/main" id="{D4A589F4-D695-012C-3B3D-A84FEE1F4154}"/>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69732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DA644-D178-B6D5-0D72-8462D7937FC9}"/>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E6046AF-AC75-DABD-E86A-50200C7732AB}"/>
              </a:ext>
            </a:extLst>
          </p:cNvPr>
          <p:cNvSpPr>
            <a:spLocks noGrp="1"/>
          </p:cNvSpPr>
          <p:nvPr>
            <p:ph type="title"/>
          </p:nvPr>
        </p:nvSpPr>
        <p:spPr>
          <a:xfrm>
            <a:off x="0" y="0"/>
            <a:ext cx="12188825" cy="692696"/>
          </a:xfrm>
        </p:spPr>
        <p:txBody>
          <a:bodyPr rtlCol="0">
            <a:normAutofit fontScale="90000"/>
          </a:bodyPr>
          <a:lstStyle/>
          <a:p>
            <a:pPr algn="ctr"/>
            <a:br>
              <a:rPr lang="fr-FR" sz="3600" b="1" dirty="0">
                <a:latin typeface="Montserrat" panose="00000500000000000000" pitchFamily="2" charset="0"/>
              </a:rPr>
            </a:br>
            <a:br>
              <a:rPr lang="fr-FR" sz="3600" b="1" dirty="0">
                <a:latin typeface="Montserrat" panose="00000500000000000000" pitchFamily="2" charset="0"/>
              </a:rPr>
            </a:br>
            <a:r>
              <a:rPr lang="fr-FR" sz="3600" b="1" dirty="0">
                <a:latin typeface="Montserrat" panose="00000500000000000000" pitchFamily="2" charset="0"/>
              </a:rPr>
              <a:t>Sauvegarder ses photos avec Google photo</a:t>
            </a:r>
            <a:br>
              <a:rPr lang="fr-FR" sz="3200" b="1" dirty="0"/>
            </a:br>
            <a:endParaRPr lang="fr-FR" sz="4800" dirty="0"/>
          </a:p>
        </p:txBody>
      </p:sp>
      <p:sp>
        <p:nvSpPr>
          <p:cNvPr id="2" name="Espace réservé du contenu 1">
            <a:extLst>
              <a:ext uri="{FF2B5EF4-FFF2-40B4-BE49-F238E27FC236}">
                <a16:creationId xmlns:a16="http://schemas.microsoft.com/office/drawing/2014/main" id="{07926EB4-6F91-97C2-97F2-4EC334018D84}"/>
              </a:ext>
            </a:extLst>
          </p:cNvPr>
          <p:cNvSpPr>
            <a:spLocks noGrp="1"/>
          </p:cNvSpPr>
          <p:nvPr>
            <p:ph idx="1"/>
          </p:nvPr>
        </p:nvSpPr>
        <p:spPr>
          <a:xfrm>
            <a:off x="189756" y="1176536"/>
            <a:ext cx="11809312" cy="5492823"/>
          </a:xfrm>
        </p:spPr>
        <p:txBody>
          <a:bodyPr>
            <a:normAutofit/>
          </a:bodyPr>
          <a:lstStyle/>
          <a:p>
            <a:pPr marL="457063" lvl="1" indent="0">
              <a:buNone/>
            </a:pPr>
            <a:r>
              <a:rPr lang="fr-FR" sz="2400" dirty="0">
                <a:latin typeface="Arial" panose="020B0604020202020204" pitchFamily="34" charset="0"/>
                <a:cs typeface="Arial" panose="020B0604020202020204" pitchFamily="34" charset="0"/>
              </a:rPr>
              <a:t>Si vous avez plus de place sur votre Google Drive, vous pouvez soit prendre un abonnement à Google One</a:t>
            </a: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r>
              <a:rPr lang="fr-FR" sz="2400" dirty="0">
                <a:latin typeface="Arial" panose="020B0604020202020204" pitchFamily="34" charset="0"/>
                <a:cs typeface="Arial" panose="020B0604020202020204" pitchFamily="34" charset="0"/>
              </a:rPr>
              <a:t>Soit supprimer des photos qui sont sauvegardées ou des mails sur votre Gmail.</a:t>
            </a: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r>
              <a:rPr lang="fr-FR" sz="2400" dirty="0">
                <a:latin typeface="Arial" panose="020B0604020202020204" pitchFamily="34" charset="0"/>
                <a:cs typeface="Arial" panose="020B0604020202020204" pitchFamily="34" charset="0"/>
              </a:rPr>
              <a:t>Désinstaller une application sur votre smartphone, ne donnera pas de place sur votre Google Drive.</a:t>
            </a:r>
          </a:p>
          <a:p>
            <a:pPr marL="457063" lvl="1" indent="0">
              <a:buNone/>
            </a:pPr>
            <a:endParaRPr lang="fr-FR" sz="2400" dirty="0">
              <a:latin typeface="Arial" panose="020B0604020202020204" pitchFamily="34" charset="0"/>
              <a:cs typeface="Arial" panose="020B0604020202020204" pitchFamily="34" charset="0"/>
            </a:endParaRPr>
          </a:p>
          <a:p>
            <a:pPr marL="457063" lvl="1" indent="0">
              <a:buNone/>
            </a:pPr>
            <a:endParaRPr lang="fr-FR" sz="2400" dirty="0">
              <a:latin typeface="Arial" panose="020B0604020202020204" pitchFamily="34" charset="0"/>
              <a:cs typeface="Arial" panose="020B0604020202020204" pitchFamily="34" charset="0"/>
            </a:endParaRPr>
          </a:p>
        </p:txBody>
      </p:sp>
      <p:sp>
        <p:nvSpPr>
          <p:cNvPr id="6" name="Espace réservé du contenu 1">
            <a:extLst>
              <a:ext uri="{FF2B5EF4-FFF2-40B4-BE49-F238E27FC236}">
                <a16:creationId xmlns:a16="http://schemas.microsoft.com/office/drawing/2014/main" id="{20B8D7A4-3CFE-F03A-DFA5-0B94792038B9}"/>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97292A6C-1CAD-122E-7C11-63EAD6B6625B}"/>
              </a:ext>
            </a:extLst>
          </p:cNvPr>
          <p:cNvPicPr>
            <a:picLocks noChangeAspect="1"/>
          </p:cNvPicPr>
          <p:nvPr/>
        </p:nvPicPr>
        <p:blipFill>
          <a:blip r:embed="rId2"/>
          <a:stretch>
            <a:fillRect/>
          </a:stretch>
        </p:blipFill>
        <p:spPr>
          <a:xfrm>
            <a:off x="2349996" y="2075457"/>
            <a:ext cx="7488832" cy="1513077"/>
          </a:xfrm>
          <a:prstGeom prst="rect">
            <a:avLst/>
          </a:prstGeom>
        </p:spPr>
      </p:pic>
    </p:spTree>
    <p:extLst>
      <p:ext uri="{BB962C8B-B14F-4D97-AF65-F5344CB8AC3E}">
        <p14:creationId xmlns:p14="http://schemas.microsoft.com/office/powerpoint/2010/main" val="179737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schemas.microsoft.com/office/2006/documentManagement/types"/>
    <ds:schemaRef ds:uri="http://purl.org/dc/terms/"/>
    <ds:schemaRef ds:uri="http://purl.org/dc/elements/1.1/"/>
    <ds:schemaRef ds:uri="http://purl.org/dc/dcmitype/"/>
    <ds:schemaRef ds:uri="4873beb7-5857-4685-be1f-d57550cc96cc"/>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TotalTime>
  <Words>1127</Words>
  <Application>Microsoft Office PowerPoint</Application>
  <PresentationFormat>Personnalisé</PresentationFormat>
  <Paragraphs>197</Paragraphs>
  <Slides>29</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Calibri Light</vt:lpstr>
      <vt:lpstr>Corbel</vt:lpstr>
      <vt:lpstr>Montserrat</vt:lpstr>
      <vt:lpstr>Thème Office</vt:lpstr>
      <vt:lpstr>Club Informatique Gennois</vt:lpstr>
      <vt:lpstr>Sommaire</vt:lpstr>
      <vt:lpstr>  Sauvegarder ses photos avec Google photo </vt:lpstr>
      <vt:lpstr>  Sauvegarder ses photos avec Google photo </vt:lpstr>
      <vt:lpstr>  Sauvegarder ses photos avec Google photo </vt:lpstr>
      <vt:lpstr>  Sauvegarder ses photos avec Google photo </vt:lpstr>
      <vt:lpstr>  Sauvegarder ses photos avec Google photo </vt:lpstr>
      <vt:lpstr>  Sauvegarder ses photos avec Google photo </vt:lpstr>
      <vt:lpstr>  Sauvegarder ses photos avec Google photo </vt:lpstr>
      <vt:lpstr>Les dossiers</vt:lpstr>
      <vt:lpstr>Les dossiers</vt:lpstr>
      <vt:lpstr>Les dossiers</vt:lpstr>
      <vt:lpstr>Les dossiers</vt:lpstr>
      <vt:lpstr>Les dossiers</vt:lpstr>
      <vt:lpstr>Les dossiers</vt:lpstr>
      <vt:lpstr>Les dossiers</vt:lpstr>
      <vt:lpstr>Photos smartphone</vt:lpstr>
      <vt:lpstr>Présentation PowerPoint</vt:lpstr>
      <vt:lpstr>Photos smartphone</vt:lpstr>
      <vt:lpstr>Photos smartphone</vt:lpstr>
      <vt:lpstr>Photos smartphone</vt:lpstr>
      <vt:lpstr>Photos smartphone</vt:lpstr>
      <vt:lpstr>Photos smartphone</vt:lpstr>
      <vt:lpstr>Photos smartphone</vt:lpstr>
      <vt:lpstr>Photos smartphone</vt:lpstr>
      <vt:lpstr>Clé USB vers PC</vt:lpstr>
      <vt:lpstr>Clé USB vers PC</vt:lpstr>
      <vt:lpstr>Clé USB vers PC</vt:lpstr>
      <vt:lpstr>Clé USB vers 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ludovic pollier</dc:creator>
  <cp:lastModifiedBy>ludovic pollier</cp:lastModifiedBy>
  <cp:revision>2</cp:revision>
  <dcterms:created xsi:type="dcterms:W3CDTF">2018-03-22T09:17:13Z</dcterms:created>
  <dcterms:modified xsi:type="dcterms:W3CDTF">2025-11-30T18:01:29Z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