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9"/>
  </p:notesMasterIdLst>
  <p:handoutMasterIdLst>
    <p:handoutMasterId r:id="rId30"/>
  </p:handoutMasterIdLst>
  <p:sldIdLst>
    <p:sldId id="265" r:id="rId5"/>
    <p:sldId id="310" r:id="rId6"/>
    <p:sldId id="356" r:id="rId7"/>
    <p:sldId id="351" r:id="rId8"/>
    <p:sldId id="352" r:id="rId9"/>
    <p:sldId id="353" r:id="rId10"/>
    <p:sldId id="354" r:id="rId11"/>
    <p:sldId id="357" r:id="rId12"/>
    <p:sldId id="358" r:id="rId13"/>
    <p:sldId id="359" r:id="rId14"/>
    <p:sldId id="360" r:id="rId15"/>
    <p:sldId id="361" r:id="rId16"/>
    <p:sldId id="362" r:id="rId17"/>
    <p:sldId id="363" r:id="rId18"/>
    <p:sldId id="364" r:id="rId19"/>
    <p:sldId id="365" r:id="rId20"/>
    <p:sldId id="366" r:id="rId21"/>
    <p:sldId id="367" r:id="rId22"/>
    <p:sldId id="368" r:id="rId23"/>
    <p:sldId id="369" r:id="rId24"/>
    <p:sldId id="372" r:id="rId25"/>
    <p:sldId id="373" r:id="rId26"/>
    <p:sldId id="375" r:id="rId27"/>
    <p:sldId id="376" r:id="rId28"/>
  </p:sldIdLst>
  <p:sldSz cx="12188825" cy="6858000"/>
  <p:notesSz cx="6797675" cy="9926638"/>
  <p:custDataLst>
    <p:tags r:id="rId31"/>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500" autoAdjust="0"/>
    <p:restoredTop sz="89234" autoAdjust="0"/>
  </p:normalViewPr>
  <p:slideViewPr>
    <p:cSldViewPr showGuides="1">
      <p:cViewPr varScale="1">
        <p:scale>
          <a:sx n="73" d="100"/>
          <a:sy n="73" d="100"/>
        </p:scale>
        <p:origin x="883" y="53"/>
      </p:cViewPr>
      <p:guideLst>
        <p:guide pos="3839"/>
        <p:guide orient="horz" pos="2160"/>
      </p:guideLst>
    </p:cSldViewPr>
  </p:slideViewPr>
  <p:outlineViewPr>
    <p:cViewPr>
      <p:scale>
        <a:sx n="33" d="100"/>
        <a:sy n="33" d="100"/>
      </p:scale>
      <p:origin x="0" y="0"/>
    </p:cViewPr>
  </p:outlineViewPr>
  <p:notesTextViewPr>
    <p:cViewPr>
      <p:scale>
        <a:sx n="1" d="1"/>
        <a:sy n="1" d="1"/>
      </p:scale>
      <p:origin x="0" y="0"/>
    </p:cViewPr>
  </p:notesTextViewPr>
  <p:notesViewPr>
    <p:cSldViewPr showGuides="1">
      <p:cViewPr varScale="1">
        <p:scale>
          <a:sx n="100" d="100"/>
          <a:sy n="100" d="100"/>
        </p:scale>
        <p:origin x="2802"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5659" cy="498056"/>
          </a:xfrm>
          <a:prstGeom prst="rect">
            <a:avLst/>
          </a:prstGeom>
        </p:spPr>
        <p:txBody>
          <a:bodyPr vert="horz" lIns="91426" tIns="45713" rIns="91426" bIns="45713" rtlCol="0"/>
          <a:lstStyle>
            <a:lvl1pPr algn="l" rtl="0">
              <a:defRPr sz="1200"/>
            </a:lvl1pPr>
          </a:lstStyle>
          <a:p>
            <a:pPr rtl="0"/>
            <a:endParaRPr lang="fr-FR" dirty="0"/>
          </a:p>
        </p:txBody>
      </p:sp>
      <p:sp>
        <p:nvSpPr>
          <p:cNvPr id="3" name="Espace réservé de la date 2"/>
          <p:cNvSpPr>
            <a:spLocks noGrp="1"/>
          </p:cNvSpPr>
          <p:nvPr>
            <p:ph type="dt" sz="quarter" idx="1"/>
          </p:nvPr>
        </p:nvSpPr>
        <p:spPr>
          <a:xfrm>
            <a:off x="3850444" y="0"/>
            <a:ext cx="2945659" cy="498056"/>
          </a:xfrm>
          <a:prstGeom prst="rect">
            <a:avLst/>
          </a:prstGeom>
        </p:spPr>
        <p:txBody>
          <a:bodyPr vert="horz" lIns="91426" tIns="45713" rIns="91426" bIns="45713" rtlCol="0"/>
          <a:lstStyle>
            <a:lvl1pPr algn="l" rtl="0">
              <a:defRPr sz="1200"/>
            </a:lvl1pPr>
          </a:lstStyle>
          <a:p>
            <a:pPr algn="r" rtl="0"/>
            <a:fld id="{4FD0811F-65A0-45DC-A418-D7D88257DA14}" type="datetime1">
              <a:rPr lang="fr-FR" smtClean="0"/>
              <a:pPr algn="r" rtl="0"/>
              <a:t>11/02/2026</a:t>
            </a:fld>
            <a:endParaRPr lang="fr-FR" dirty="0"/>
          </a:p>
        </p:txBody>
      </p:sp>
      <p:sp>
        <p:nvSpPr>
          <p:cNvPr id="4" name="Espace réservé du pied de page 3"/>
          <p:cNvSpPr>
            <a:spLocks noGrp="1"/>
          </p:cNvSpPr>
          <p:nvPr>
            <p:ph type="ftr" sz="quarter" idx="2"/>
          </p:nvPr>
        </p:nvSpPr>
        <p:spPr>
          <a:xfrm>
            <a:off x="1" y="9428586"/>
            <a:ext cx="2945659" cy="498055"/>
          </a:xfrm>
          <a:prstGeom prst="rect">
            <a:avLst/>
          </a:prstGeom>
        </p:spPr>
        <p:txBody>
          <a:bodyPr vert="horz" lIns="91426" tIns="45713" rIns="91426" bIns="45713" rtlCol="0" anchor="b"/>
          <a:lstStyle>
            <a:lvl1pPr algn="l" rtl="0">
              <a:defRPr sz="1200"/>
            </a:lvl1pPr>
          </a:lstStyle>
          <a:p>
            <a:pPr rtl="0"/>
            <a:endParaRPr lang="fr-FR" dirty="0"/>
          </a:p>
        </p:txBody>
      </p:sp>
      <p:sp>
        <p:nvSpPr>
          <p:cNvPr id="5" name="Espace réservé du numéro de diapositive 4"/>
          <p:cNvSpPr>
            <a:spLocks noGrp="1"/>
          </p:cNvSpPr>
          <p:nvPr>
            <p:ph type="sldNum" sz="quarter" idx="3"/>
          </p:nvPr>
        </p:nvSpPr>
        <p:spPr>
          <a:xfrm>
            <a:off x="3850444" y="9428586"/>
            <a:ext cx="2945659" cy="498055"/>
          </a:xfrm>
          <a:prstGeom prst="rect">
            <a:avLst/>
          </a:prstGeom>
        </p:spPr>
        <p:txBody>
          <a:bodyPr vert="horz" lIns="91426" tIns="45713" rIns="91426" bIns="45713" rtlCol="0" anchor="b"/>
          <a:lstStyle>
            <a:lvl1pPr algn="l" rtl="0">
              <a:defRPr sz="1200"/>
            </a:lvl1pPr>
          </a:lstStyle>
          <a:p>
            <a:pPr algn="r" rtl="0"/>
            <a:fld id="{D9F912AB-2776-42F2-A957-313FC7EFEDB9}" type="slidenum">
              <a:rPr lang="fr-FR" smtClean="0"/>
              <a:pPr algn="r" rtl="0"/>
              <a:t>‹N°›</a:t>
            </a:fld>
            <a:endParaRPr lang="fr-FR" dirty="0"/>
          </a:p>
        </p:txBody>
      </p:sp>
    </p:spTree>
    <p:extLst>
      <p:ext uri="{BB962C8B-B14F-4D97-AF65-F5344CB8AC3E}">
        <p14:creationId xmlns:p14="http://schemas.microsoft.com/office/powerpoint/2010/main" val="39320657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5659" cy="496332"/>
          </a:xfrm>
          <a:prstGeom prst="rect">
            <a:avLst/>
          </a:prstGeom>
        </p:spPr>
        <p:txBody>
          <a:bodyPr vert="horz" lIns="91426" tIns="45713" rIns="91426" bIns="45713" rtlCol="0"/>
          <a:lstStyle>
            <a:lvl1pPr algn="l" rtl="0">
              <a:defRPr sz="1200"/>
            </a:lvl1pPr>
          </a:lstStyle>
          <a:p>
            <a:pPr rtl="0"/>
            <a:endParaRPr lang="fr-FR" noProof="0" dirty="0"/>
          </a:p>
        </p:txBody>
      </p:sp>
      <p:sp>
        <p:nvSpPr>
          <p:cNvPr id="3" name="Espace réservé de la date 2"/>
          <p:cNvSpPr>
            <a:spLocks noGrp="1"/>
          </p:cNvSpPr>
          <p:nvPr>
            <p:ph type="dt" idx="1"/>
          </p:nvPr>
        </p:nvSpPr>
        <p:spPr>
          <a:xfrm>
            <a:off x="3850444" y="0"/>
            <a:ext cx="2945659" cy="496332"/>
          </a:xfrm>
          <a:prstGeom prst="rect">
            <a:avLst/>
          </a:prstGeom>
        </p:spPr>
        <p:txBody>
          <a:bodyPr vert="horz" lIns="91426" tIns="45713" rIns="91426" bIns="45713" rtlCol="0"/>
          <a:lstStyle>
            <a:lvl1pPr algn="r" rtl="0">
              <a:defRPr sz="1200"/>
            </a:lvl1pPr>
          </a:lstStyle>
          <a:p>
            <a:fld id="{869BCCB5-3197-42F0-A23E-FBF35BB6BD6D}" type="datetime1">
              <a:rPr lang="fr-FR" smtClean="0"/>
              <a:pPr/>
              <a:t>11/02/2026</a:t>
            </a:fld>
            <a:endParaRPr lang="fr-FR" dirty="0"/>
          </a:p>
        </p:txBody>
      </p:sp>
      <p:sp>
        <p:nvSpPr>
          <p:cNvPr id="4" name="Espace réservé de l’image des diapositives 3"/>
          <p:cNvSpPr>
            <a:spLocks noGrp="1" noRot="1" noChangeAspect="1"/>
          </p:cNvSpPr>
          <p:nvPr>
            <p:ph type="sldImg" idx="2"/>
          </p:nvPr>
        </p:nvSpPr>
        <p:spPr>
          <a:xfrm>
            <a:off x="92075" y="744538"/>
            <a:ext cx="6613525" cy="3722687"/>
          </a:xfrm>
          <a:prstGeom prst="rect">
            <a:avLst/>
          </a:prstGeom>
          <a:noFill/>
          <a:ln w="12700">
            <a:solidFill>
              <a:prstClr val="black"/>
            </a:solidFill>
          </a:ln>
        </p:spPr>
        <p:txBody>
          <a:bodyPr vert="horz" lIns="91426" tIns="45713" rIns="91426" bIns="45713" rtlCol="0" anchor="ctr"/>
          <a:lstStyle/>
          <a:p>
            <a:pPr rtl="0"/>
            <a:endParaRPr lang="fr-FR" noProof="0" dirty="0"/>
          </a:p>
        </p:txBody>
      </p:sp>
      <p:sp>
        <p:nvSpPr>
          <p:cNvPr id="5" name="Espace réservé des notes 4"/>
          <p:cNvSpPr>
            <a:spLocks noGrp="1"/>
          </p:cNvSpPr>
          <p:nvPr>
            <p:ph type="body" sz="quarter" idx="3"/>
          </p:nvPr>
        </p:nvSpPr>
        <p:spPr>
          <a:xfrm>
            <a:off x="679768" y="4715155"/>
            <a:ext cx="5438140" cy="4466987"/>
          </a:xfrm>
          <a:prstGeom prst="rect">
            <a:avLst/>
          </a:prstGeom>
        </p:spPr>
        <p:txBody>
          <a:bodyPr vert="horz" lIns="91426" tIns="45713" rIns="91426" bIns="45713" rtlCol="0"/>
          <a:lstStyle/>
          <a:p>
            <a:pPr lvl="0" rtl="0"/>
            <a:r>
              <a:rPr lang="fr-FR" noProof="0" dirty="0"/>
              <a:t>Modifiez les styles du texte du masque</a:t>
            </a:r>
          </a:p>
          <a:p>
            <a:pPr lvl="1" rtl="0"/>
            <a:r>
              <a:rPr lang="fr-FR" noProof="0" dirty="0"/>
              <a:t>Deuxième niveau</a:t>
            </a:r>
          </a:p>
          <a:p>
            <a:pPr lvl="2" rtl="0"/>
            <a:r>
              <a:rPr lang="fr-FR" noProof="0" dirty="0"/>
              <a:t>Troisième niveau</a:t>
            </a:r>
          </a:p>
          <a:p>
            <a:pPr lvl="3" rtl="0"/>
            <a:r>
              <a:rPr lang="fr-FR" noProof="0" dirty="0"/>
              <a:t>Quatrième niveau</a:t>
            </a:r>
          </a:p>
          <a:p>
            <a:pPr lvl="4" rtl="0"/>
            <a:r>
              <a:rPr lang="fr-FR" noProof="0" dirty="0"/>
              <a:t>Cinquième niveau</a:t>
            </a:r>
          </a:p>
        </p:txBody>
      </p:sp>
      <p:sp>
        <p:nvSpPr>
          <p:cNvPr id="6" name="Espace réservé du pied de page 5"/>
          <p:cNvSpPr>
            <a:spLocks noGrp="1"/>
          </p:cNvSpPr>
          <p:nvPr>
            <p:ph type="ftr" sz="quarter" idx="4"/>
          </p:nvPr>
        </p:nvSpPr>
        <p:spPr>
          <a:xfrm>
            <a:off x="1" y="9428583"/>
            <a:ext cx="2945659" cy="496332"/>
          </a:xfrm>
          <a:prstGeom prst="rect">
            <a:avLst/>
          </a:prstGeom>
        </p:spPr>
        <p:txBody>
          <a:bodyPr vert="horz" lIns="91426" tIns="45713" rIns="91426" bIns="45713" rtlCol="0" anchor="b"/>
          <a:lstStyle>
            <a:lvl1pPr algn="l" rtl="0">
              <a:defRPr sz="1200"/>
            </a:lvl1pPr>
          </a:lstStyle>
          <a:p>
            <a:pPr rtl="0"/>
            <a:endParaRPr lang="fr-FR" noProof="0" dirty="0"/>
          </a:p>
        </p:txBody>
      </p:sp>
      <p:sp>
        <p:nvSpPr>
          <p:cNvPr id="7" name="Espace réservé du numéro de diapositive 6"/>
          <p:cNvSpPr>
            <a:spLocks noGrp="1"/>
          </p:cNvSpPr>
          <p:nvPr>
            <p:ph type="sldNum" sz="quarter" idx="5"/>
          </p:nvPr>
        </p:nvSpPr>
        <p:spPr>
          <a:xfrm>
            <a:off x="3850444" y="9428583"/>
            <a:ext cx="2945659" cy="496332"/>
          </a:xfrm>
          <a:prstGeom prst="rect">
            <a:avLst/>
          </a:prstGeom>
        </p:spPr>
        <p:txBody>
          <a:bodyPr vert="horz" lIns="91426" tIns="45713" rIns="91426" bIns="45713" rtlCol="0" anchor="b"/>
          <a:lstStyle>
            <a:lvl1pPr algn="r" rtl="0">
              <a:defRPr sz="1200"/>
            </a:lvl1pPr>
          </a:lstStyle>
          <a:p>
            <a:fld id="{F93199CD-3E1B-4AE6-990F-76F925F5EA9F}" type="slidenum">
              <a:rPr lang="fr-FR" smtClean="0"/>
              <a:pPr/>
              <a:t>‹N°›</a:t>
            </a:fld>
            <a:endParaRPr lang="fr-FR" dirty="0"/>
          </a:p>
        </p:txBody>
      </p:sp>
    </p:spTree>
    <p:extLst>
      <p:ext uri="{BB962C8B-B14F-4D97-AF65-F5344CB8AC3E}">
        <p14:creationId xmlns:p14="http://schemas.microsoft.com/office/powerpoint/2010/main" val="42765798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2</a:t>
            </a:fld>
            <a:endParaRPr lang="fr-FR" dirty="0"/>
          </a:p>
        </p:txBody>
      </p:sp>
    </p:spTree>
    <p:extLst>
      <p:ext uri="{BB962C8B-B14F-4D97-AF65-F5344CB8AC3E}">
        <p14:creationId xmlns:p14="http://schemas.microsoft.com/office/powerpoint/2010/main" val="26554467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11</a:t>
            </a:fld>
            <a:endParaRPr lang="fr-FR" dirty="0"/>
          </a:p>
        </p:txBody>
      </p:sp>
    </p:spTree>
    <p:extLst>
      <p:ext uri="{BB962C8B-B14F-4D97-AF65-F5344CB8AC3E}">
        <p14:creationId xmlns:p14="http://schemas.microsoft.com/office/powerpoint/2010/main" val="32078730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12</a:t>
            </a:fld>
            <a:endParaRPr lang="fr-FR" dirty="0"/>
          </a:p>
        </p:txBody>
      </p:sp>
    </p:spTree>
    <p:extLst>
      <p:ext uri="{BB962C8B-B14F-4D97-AF65-F5344CB8AC3E}">
        <p14:creationId xmlns:p14="http://schemas.microsoft.com/office/powerpoint/2010/main" val="381539163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13</a:t>
            </a:fld>
            <a:endParaRPr lang="fr-FR" dirty="0"/>
          </a:p>
        </p:txBody>
      </p:sp>
    </p:spTree>
    <p:extLst>
      <p:ext uri="{BB962C8B-B14F-4D97-AF65-F5344CB8AC3E}">
        <p14:creationId xmlns:p14="http://schemas.microsoft.com/office/powerpoint/2010/main" val="3072129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14</a:t>
            </a:fld>
            <a:endParaRPr lang="fr-FR" dirty="0"/>
          </a:p>
        </p:txBody>
      </p:sp>
    </p:spTree>
    <p:extLst>
      <p:ext uri="{BB962C8B-B14F-4D97-AF65-F5344CB8AC3E}">
        <p14:creationId xmlns:p14="http://schemas.microsoft.com/office/powerpoint/2010/main" val="15387274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15</a:t>
            </a:fld>
            <a:endParaRPr lang="fr-FR" dirty="0"/>
          </a:p>
        </p:txBody>
      </p:sp>
    </p:spTree>
    <p:extLst>
      <p:ext uri="{BB962C8B-B14F-4D97-AF65-F5344CB8AC3E}">
        <p14:creationId xmlns:p14="http://schemas.microsoft.com/office/powerpoint/2010/main" val="161187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16</a:t>
            </a:fld>
            <a:endParaRPr lang="fr-FR" dirty="0"/>
          </a:p>
        </p:txBody>
      </p:sp>
    </p:spTree>
    <p:extLst>
      <p:ext uri="{BB962C8B-B14F-4D97-AF65-F5344CB8AC3E}">
        <p14:creationId xmlns:p14="http://schemas.microsoft.com/office/powerpoint/2010/main" val="3652094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17</a:t>
            </a:fld>
            <a:endParaRPr lang="fr-FR" dirty="0"/>
          </a:p>
        </p:txBody>
      </p:sp>
    </p:spTree>
    <p:extLst>
      <p:ext uri="{BB962C8B-B14F-4D97-AF65-F5344CB8AC3E}">
        <p14:creationId xmlns:p14="http://schemas.microsoft.com/office/powerpoint/2010/main" val="29370597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18</a:t>
            </a:fld>
            <a:endParaRPr lang="fr-FR" dirty="0"/>
          </a:p>
        </p:txBody>
      </p:sp>
    </p:spTree>
    <p:extLst>
      <p:ext uri="{BB962C8B-B14F-4D97-AF65-F5344CB8AC3E}">
        <p14:creationId xmlns:p14="http://schemas.microsoft.com/office/powerpoint/2010/main" val="180676622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19</a:t>
            </a:fld>
            <a:endParaRPr lang="fr-FR" dirty="0"/>
          </a:p>
        </p:txBody>
      </p:sp>
    </p:spTree>
    <p:extLst>
      <p:ext uri="{BB962C8B-B14F-4D97-AF65-F5344CB8AC3E}">
        <p14:creationId xmlns:p14="http://schemas.microsoft.com/office/powerpoint/2010/main" val="76494960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20</a:t>
            </a:fld>
            <a:endParaRPr lang="fr-FR" dirty="0"/>
          </a:p>
        </p:txBody>
      </p:sp>
    </p:spTree>
    <p:extLst>
      <p:ext uri="{BB962C8B-B14F-4D97-AF65-F5344CB8AC3E}">
        <p14:creationId xmlns:p14="http://schemas.microsoft.com/office/powerpoint/2010/main" val="1851459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3</a:t>
            </a:fld>
            <a:endParaRPr lang="fr-FR" dirty="0"/>
          </a:p>
        </p:txBody>
      </p:sp>
    </p:spTree>
    <p:extLst>
      <p:ext uri="{BB962C8B-B14F-4D97-AF65-F5344CB8AC3E}">
        <p14:creationId xmlns:p14="http://schemas.microsoft.com/office/powerpoint/2010/main" val="380841795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21</a:t>
            </a:fld>
            <a:endParaRPr lang="fr-FR" dirty="0"/>
          </a:p>
        </p:txBody>
      </p:sp>
    </p:spTree>
    <p:extLst>
      <p:ext uri="{BB962C8B-B14F-4D97-AF65-F5344CB8AC3E}">
        <p14:creationId xmlns:p14="http://schemas.microsoft.com/office/powerpoint/2010/main" val="22803331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22</a:t>
            </a:fld>
            <a:endParaRPr lang="fr-FR" dirty="0"/>
          </a:p>
        </p:txBody>
      </p:sp>
    </p:spTree>
    <p:extLst>
      <p:ext uri="{BB962C8B-B14F-4D97-AF65-F5344CB8AC3E}">
        <p14:creationId xmlns:p14="http://schemas.microsoft.com/office/powerpoint/2010/main" val="8936953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23</a:t>
            </a:fld>
            <a:endParaRPr lang="fr-FR" dirty="0"/>
          </a:p>
        </p:txBody>
      </p:sp>
    </p:spTree>
    <p:extLst>
      <p:ext uri="{BB962C8B-B14F-4D97-AF65-F5344CB8AC3E}">
        <p14:creationId xmlns:p14="http://schemas.microsoft.com/office/powerpoint/2010/main" val="26171152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24</a:t>
            </a:fld>
            <a:endParaRPr lang="fr-FR" dirty="0"/>
          </a:p>
        </p:txBody>
      </p:sp>
    </p:spTree>
    <p:extLst>
      <p:ext uri="{BB962C8B-B14F-4D97-AF65-F5344CB8AC3E}">
        <p14:creationId xmlns:p14="http://schemas.microsoft.com/office/powerpoint/2010/main" val="40059493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4</a:t>
            </a:fld>
            <a:endParaRPr lang="fr-FR" dirty="0"/>
          </a:p>
        </p:txBody>
      </p:sp>
    </p:spTree>
    <p:extLst>
      <p:ext uri="{BB962C8B-B14F-4D97-AF65-F5344CB8AC3E}">
        <p14:creationId xmlns:p14="http://schemas.microsoft.com/office/powerpoint/2010/main" val="1516418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5</a:t>
            </a:fld>
            <a:endParaRPr lang="fr-FR" dirty="0"/>
          </a:p>
        </p:txBody>
      </p:sp>
    </p:spTree>
    <p:extLst>
      <p:ext uri="{BB962C8B-B14F-4D97-AF65-F5344CB8AC3E}">
        <p14:creationId xmlns:p14="http://schemas.microsoft.com/office/powerpoint/2010/main" val="2663997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b="1" i="0" dirty="0">
                <a:solidFill>
                  <a:srgbClr val="151515"/>
                </a:solidFill>
                <a:effectLst/>
                <a:highlight>
                  <a:srgbClr val="FFFFFF"/>
                </a:highlight>
                <a:latin typeface="Roboto" panose="02000000000000000000" pitchFamily="2" charset="0"/>
              </a:rPr>
              <a:t>WeChat, le concurrent chinois de WhatsApp</a:t>
            </a:r>
          </a:p>
          <a:p>
            <a:pPr marL="0" marR="0" lvl="0" indent="0" algn="l" defTabSz="914400" rtl="0" eaLnBrk="1" fontAlgn="auto" latinLnBrk="0" hangingPunct="1">
              <a:lnSpc>
                <a:spcPct val="100000"/>
              </a:lnSpc>
              <a:spcBef>
                <a:spcPts val="0"/>
              </a:spcBef>
              <a:spcAft>
                <a:spcPts val="0"/>
              </a:spcAft>
              <a:buClrTx/>
              <a:buSzTx/>
              <a:buFontTx/>
              <a:buNone/>
              <a:tabLst/>
              <a:defRPr/>
            </a:pPr>
            <a:r>
              <a:rPr lang="fr-FR" b="1" i="0" dirty="0" err="1">
                <a:solidFill>
                  <a:srgbClr val="151515"/>
                </a:solidFill>
                <a:effectLst/>
                <a:highlight>
                  <a:srgbClr val="FFFFFF"/>
                </a:highlight>
                <a:latin typeface="Roboto" panose="02000000000000000000" pitchFamily="2" charset="0"/>
              </a:rPr>
              <a:t>Telegram</a:t>
            </a:r>
            <a:r>
              <a:rPr lang="fr-FR" b="1" i="0" dirty="0">
                <a:solidFill>
                  <a:srgbClr val="151515"/>
                </a:solidFill>
                <a:effectLst/>
                <a:highlight>
                  <a:srgbClr val="FFFFFF"/>
                </a:highlight>
                <a:latin typeface="Roboto" panose="02000000000000000000" pitchFamily="2" charset="0"/>
              </a:rPr>
              <a:t>, l’application de messagerie Open Source et sécurisée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b="1" i="0" dirty="0" err="1">
                <a:solidFill>
                  <a:srgbClr val="151515"/>
                </a:solidFill>
                <a:effectLst/>
                <a:highlight>
                  <a:srgbClr val="FFFFFF"/>
                </a:highlight>
                <a:latin typeface="Roboto" panose="02000000000000000000" pitchFamily="2" charset="0"/>
              </a:rPr>
              <a:t>Douyin</a:t>
            </a:r>
            <a:r>
              <a:rPr lang="fr-FR" b="1" i="0" dirty="0">
                <a:solidFill>
                  <a:srgbClr val="151515"/>
                </a:solidFill>
                <a:effectLst/>
                <a:highlight>
                  <a:srgbClr val="FFFFFF"/>
                </a:highlight>
                <a:latin typeface="Roboto" panose="02000000000000000000" pitchFamily="2" charset="0"/>
              </a:rPr>
              <a:t>, le </a:t>
            </a:r>
            <a:r>
              <a:rPr lang="fr-FR" b="1" i="0" dirty="0" err="1">
                <a:solidFill>
                  <a:srgbClr val="151515"/>
                </a:solidFill>
                <a:effectLst/>
                <a:highlight>
                  <a:srgbClr val="FFFFFF"/>
                </a:highlight>
                <a:latin typeface="Roboto" panose="02000000000000000000" pitchFamily="2" charset="0"/>
              </a:rPr>
              <a:t>TikTok</a:t>
            </a:r>
            <a:r>
              <a:rPr lang="fr-FR" b="1" i="0" dirty="0">
                <a:solidFill>
                  <a:srgbClr val="151515"/>
                </a:solidFill>
                <a:effectLst/>
                <a:highlight>
                  <a:srgbClr val="FFFFFF"/>
                </a:highlight>
                <a:latin typeface="Roboto" panose="02000000000000000000" pitchFamily="2" charset="0"/>
              </a:rPr>
              <a:t> populaire en Chine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b="1" i="0" dirty="0" err="1">
                <a:solidFill>
                  <a:srgbClr val="151515"/>
                </a:solidFill>
                <a:effectLst/>
                <a:highlight>
                  <a:srgbClr val="FFFFFF"/>
                </a:highlight>
                <a:latin typeface="Roboto" panose="02000000000000000000" pitchFamily="2" charset="0"/>
              </a:rPr>
              <a:t>Kuaishou</a:t>
            </a:r>
            <a:r>
              <a:rPr lang="fr-FR" b="1" i="0" dirty="0">
                <a:solidFill>
                  <a:srgbClr val="151515"/>
                </a:solidFill>
                <a:effectLst/>
                <a:highlight>
                  <a:srgbClr val="FFFFFF"/>
                </a:highlight>
                <a:latin typeface="Roboto" panose="02000000000000000000" pitchFamily="2" charset="0"/>
              </a:rPr>
              <a:t>, l’alternative à </a:t>
            </a:r>
            <a:r>
              <a:rPr lang="fr-FR" b="1" i="0" dirty="0" err="1">
                <a:solidFill>
                  <a:srgbClr val="151515"/>
                </a:solidFill>
                <a:effectLst/>
                <a:highlight>
                  <a:srgbClr val="FFFFFF"/>
                </a:highlight>
                <a:latin typeface="Roboto" panose="02000000000000000000" pitchFamily="2" charset="0"/>
              </a:rPr>
              <a:t>Douyin</a:t>
            </a:r>
            <a:endParaRPr lang="fr-FR" b="1" i="0" dirty="0">
              <a:solidFill>
                <a:srgbClr val="151515"/>
              </a:solidFill>
              <a:effectLst/>
              <a:highlight>
                <a:srgbClr val="FFFFFF"/>
              </a:highlight>
              <a:latin typeface="Roboto" panose="02000000000000000000" pitchFamily="2"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r-FR" b="1" i="0" dirty="0">
                <a:solidFill>
                  <a:srgbClr val="151515"/>
                </a:solidFill>
                <a:effectLst/>
                <a:highlight>
                  <a:srgbClr val="FFFFFF"/>
                </a:highlight>
                <a:latin typeface="Roboto" panose="02000000000000000000" pitchFamily="2" charset="0"/>
              </a:rPr>
              <a:t>Sina Weibo, le Twitter Chinois</a:t>
            </a:r>
          </a:p>
          <a:p>
            <a:pPr marL="0" marR="0" lvl="0" indent="0" algn="l" defTabSz="914400" rtl="0" eaLnBrk="1" fontAlgn="auto" latinLnBrk="0" hangingPunct="1">
              <a:lnSpc>
                <a:spcPct val="100000"/>
              </a:lnSpc>
              <a:spcBef>
                <a:spcPts val="0"/>
              </a:spcBef>
              <a:spcAft>
                <a:spcPts val="0"/>
              </a:spcAft>
              <a:buClrTx/>
              <a:buSzTx/>
              <a:buFontTx/>
              <a:buNone/>
              <a:tabLst/>
              <a:defRPr/>
            </a:pPr>
            <a:r>
              <a:rPr lang="fr-FR" b="1" i="0" dirty="0" err="1">
                <a:solidFill>
                  <a:srgbClr val="151515"/>
                </a:solidFill>
                <a:effectLst/>
                <a:highlight>
                  <a:srgbClr val="FFFFFF"/>
                </a:highlight>
                <a:latin typeface="Roboto" panose="02000000000000000000" pitchFamily="2" charset="0"/>
              </a:rPr>
              <a:t>Tencent</a:t>
            </a:r>
            <a:r>
              <a:rPr lang="fr-FR" b="1" i="0" dirty="0">
                <a:solidFill>
                  <a:srgbClr val="151515"/>
                </a:solidFill>
                <a:effectLst/>
                <a:highlight>
                  <a:srgbClr val="FFFFFF"/>
                </a:highlight>
                <a:latin typeface="Roboto" panose="02000000000000000000" pitchFamily="2" charset="0"/>
              </a:rPr>
              <a:t> QQ, le Skype Chinois</a:t>
            </a:r>
          </a:p>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6</a:t>
            </a:fld>
            <a:endParaRPr lang="fr-FR" dirty="0"/>
          </a:p>
        </p:txBody>
      </p:sp>
    </p:spTree>
    <p:extLst>
      <p:ext uri="{BB962C8B-B14F-4D97-AF65-F5344CB8AC3E}">
        <p14:creationId xmlns:p14="http://schemas.microsoft.com/office/powerpoint/2010/main" val="2046717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7</a:t>
            </a:fld>
            <a:endParaRPr lang="fr-FR" dirty="0"/>
          </a:p>
        </p:txBody>
      </p:sp>
    </p:spTree>
    <p:extLst>
      <p:ext uri="{BB962C8B-B14F-4D97-AF65-F5344CB8AC3E}">
        <p14:creationId xmlns:p14="http://schemas.microsoft.com/office/powerpoint/2010/main" val="28566772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8</a:t>
            </a:fld>
            <a:endParaRPr lang="fr-FR" dirty="0"/>
          </a:p>
        </p:txBody>
      </p:sp>
    </p:spTree>
    <p:extLst>
      <p:ext uri="{BB962C8B-B14F-4D97-AF65-F5344CB8AC3E}">
        <p14:creationId xmlns:p14="http://schemas.microsoft.com/office/powerpoint/2010/main" val="8518769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9</a:t>
            </a:fld>
            <a:endParaRPr lang="fr-FR" dirty="0"/>
          </a:p>
        </p:txBody>
      </p:sp>
    </p:spTree>
    <p:extLst>
      <p:ext uri="{BB962C8B-B14F-4D97-AF65-F5344CB8AC3E}">
        <p14:creationId xmlns:p14="http://schemas.microsoft.com/office/powerpoint/2010/main" val="36699262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F93199CD-3E1B-4AE6-990F-76F925F5EA9F}" type="slidenum">
              <a:rPr lang="fr-FR" smtClean="0"/>
              <a:pPr/>
              <a:t>10</a:t>
            </a:fld>
            <a:endParaRPr lang="fr-FR" dirty="0"/>
          </a:p>
        </p:txBody>
      </p:sp>
    </p:spTree>
    <p:extLst>
      <p:ext uri="{BB962C8B-B14F-4D97-AF65-F5344CB8AC3E}">
        <p14:creationId xmlns:p14="http://schemas.microsoft.com/office/powerpoint/2010/main" val="15607576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3603" y="1122363"/>
            <a:ext cx="9141619" cy="2387600"/>
          </a:xfrm>
        </p:spPr>
        <p:txBody>
          <a:bodyPr anchor="b"/>
          <a:lstStyle>
            <a:lvl1pPr algn="ctr">
              <a:defRPr sz="5998"/>
            </a:lvl1pPr>
          </a:lstStyle>
          <a:p>
            <a:r>
              <a:rPr lang="fr-FR"/>
              <a:t>Modifiez le style du titre</a:t>
            </a:r>
          </a:p>
        </p:txBody>
      </p:sp>
      <p:sp>
        <p:nvSpPr>
          <p:cNvPr id="3" name="Sous-titre 2"/>
          <p:cNvSpPr>
            <a:spLocks noGrp="1"/>
          </p:cNvSpPr>
          <p:nvPr>
            <p:ph type="subTitle" idx="1"/>
          </p:nvPr>
        </p:nvSpPr>
        <p:spPr>
          <a:xfrm>
            <a:off x="1523603" y="3602038"/>
            <a:ext cx="9141619" cy="1655762"/>
          </a:xfrm>
        </p:spPr>
        <p:txBody>
          <a:bodyPr/>
          <a:lstStyle>
            <a:lvl1pPr marL="0" indent="0" algn="ctr">
              <a:buNone/>
              <a:defRPr sz="23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268C0FD9-01A2-4BBC-8297-27787746F2DF}" type="datetimeFigureOut">
              <a:rPr lang="fr-FR" smtClean="0"/>
              <a:t>11/02/2026</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60F19F1-E9FC-49AD-BFE0-30D25E74EF81}" type="slidenum">
              <a:rPr lang="fr-FR" smtClean="0"/>
              <a:t>‹N°›</a:t>
            </a:fld>
            <a:endParaRPr lang="fr-FR"/>
          </a:p>
        </p:txBody>
      </p:sp>
    </p:spTree>
    <p:extLst>
      <p:ext uri="{BB962C8B-B14F-4D97-AF65-F5344CB8AC3E}">
        <p14:creationId xmlns:p14="http://schemas.microsoft.com/office/powerpoint/2010/main" val="2531908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169FE22-A35D-4AA5-9ED0-CA5AA0D08EE7}" type="datetime1">
              <a:rPr lang="fr-FR" smtClean="0"/>
              <a:pPr/>
              <a:t>11/02/2026</a:t>
            </a:fld>
            <a:endParaRPr lang="fr-FR" dirty="0"/>
          </a:p>
        </p:txBody>
      </p:sp>
      <p:sp>
        <p:nvSpPr>
          <p:cNvPr id="5" name="Espace réservé du pied de page 4"/>
          <p:cNvSpPr>
            <a:spLocks noGrp="1"/>
          </p:cNvSpPr>
          <p:nvPr>
            <p:ph type="ftr" sz="quarter" idx="11"/>
          </p:nvPr>
        </p:nvSpPr>
        <p:spPr/>
        <p:txBody>
          <a:bodyPr/>
          <a:lstStyle/>
          <a:p>
            <a:pPr rtl="0"/>
            <a:endParaRPr lang="fr-FR" noProof="0" dirty="0"/>
          </a:p>
        </p:txBody>
      </p:sp>
      <p:sp>
        <p:nvSpPr>
          <p:cNvPr id="6" name="Espace réservé du numéro de diapositive 5"/>
          <p:cNvSpPr>
            <a:spLocks noGrp="1"/>
          </p:cNvSpPr>
          <p:nvPr>
            <p:ph type="sldNum" sz="quarter" idx="12"/>
          </p:nvPr>
        </p:nvSpPr>
        <p:spPr/>
        <p:txBody>
          <a:bodyPr/>
          <a:lstStyle/>
          <a:p>
            <a:pPr rtl="0"/>
            <a:fld id="{2A013F82-EE5E-44EE-A61D-E31C6657F26F}" type="slidenum">
              <a:rPr lang="fr-FR" noProof="0" smtClean="0"/>
              <a:pPr rtl="0"/>
              <a:t>‹N°›</a:t>
            </a:fld>
            <a:endParaRPr lang="fr-FR" noProof="0" dirty="0"/>
          </a:p>
        </p:txBody>
      </p:sp>
    </p:spTree>
    <p:extLst>
      <p:ext uri="{BB962C8B-B14F-4D97-AF65-F5344CB8AC3E}">
        <p14:creationId xmlns:p14="http://schemas.microsoft.com/office/powerpoint/2010/main" val="471028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2628" y="365125"/>
            <a:ext cx="2628215"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7982" y="365125"/>
            <a:ext cx="7732286"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4B2D50EC-F18A-4356-A82F-ED015F56C2C6}" type="datetime1">
              <a:rPr lang="fr-FR" smtClean="0"/>
              <a:pPr/>
              <a:t>11/02/2026</a:t>
            </a:fld>
            <a:endParaRPr lang="fr-FR" dirty="0"/>
          </a:p>
        </p:txBody>
      </p:sp>
      <p:sp>
        <p:nvSpPr>
          <p:cNvPr id="5" name="Espace réservé du pied de page 4"/>
          <p:cNvSpPr>
            <a:spLocks noGrp="1"/>
          </p:cNvSpPr>
          <p:nvPr>
            <p:ph type="ftr" sz="quarter" idx="11"/>
          </p:nvPr>
        </p:nvSpPr>
        <p:spPr/>
        <p:txBody>
          <a:bodyPr/>
          <a:lstStyle/>
          <a:p>
            <a:pPr rtl="0"/>
            <a:endParaRPr lang="fr-FR" noProof="0" dirty="0"/>
          </a:p>
        </p:txBody>
      </p:sp>
      <p:sp>
        <p:nvSpPr>
          <p:cNvPr id="6" name="Espace réservé du numéro de diapositive 5"/>
          <p:cNvSpPr>
            <a:spLocks noGrp="1"/>
          </p:cNvSpPr>
          <p:nvPr>
            <p:ph type="sldNum" sz="quarter" idx="12"/>
          </p:nvPr>
        </p:nvSpPr>
        <p:spPr/>
        <p:txBody>
          <a:bodyPr/>
          <a:lstStyle/>
          <a:p>
            <a:pPr rtl="0"/>
            <a:fld id="{2A013F82-EE5E-44EE-A61D-E31C6657F26F}" type="slidenum">
              <a:rPr lang="fr-FR" noProof="0" smtClean="0"/>
              <a:pPr rtl="0"/>
              <a:t>‹N°›</a:t>
            </a:fld>
            <a:endParaRPr lang="fr-FR" noProof="0" dirty="0"/>
          </a:p>
        </p:txBody>
      </p:sp>
    </p:spTree>
    <p:extLst>
      <p:ext uri="{BB962C8B-B14F-4D97-AF65-F5344CB8AC3E}">
        <p14:creationId xmlns:p14="http://schemas.microsoft.com/office/powerpoint/2010/main" val="3088893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D8AB5196-52B1-4918-B153-34A0C9A4A7AD}" type="datetime1">
              <a:rPr lang="fr-FR" smtClean="0"/>
              <a:pPr/>
              <a:t>11/02/2026</a:t>
            </a:fld>
            <a:endParaRPr lang="fr-FR" dirty="0"/>
          </a:p>
        </p:txBody>
      </p:sp>
      <p:sp>
        <p:nvSpPr>
          <p:cNvPr id="5" name="Espace réservé du pied de page 4"/>
          <p:cNvSpPr>
            <a:spLocks noGrp="1"/>
          </p:cNvSpPr>
          <p:nvPr>
            <p:ph type="ftr" sz="quarter" idx="11"/>
          </p:nvPr>
        </p:nvSpPr>
        <p:spPr/>
        <p:txBody>
          <a:bodyPr/>
          <a:lstStyle/>
          <a:p>
            <a:pPr rtl="0"/>
            <a:endParaRPr lang="fr-FR" noProof="0" dirty="0"/>
          </a:p>
        </p:txBody>
      </p:sp>
      <p:sp>
        <p:nvSpPr>
          <p:cNvPr id="6" name="Espace réservé du numéro de diapositive 5"/>
          <p:cNvSpPr>
            <a:spLocks noGrp="1"/>
          </p:cNvSpPr>
          <p:nvPr>
            <p:ph type="sldNum" sz="quarter" idx="12"/>
          </p:nvPr>
        </p:nvSpPr>
        <p:spPr/>
        <p:txBody>
          <a:bodyPr/>
          <a:lstStyle/>
          <a:p>
            <a:pPr rtl="0"/>
            <a:fld id="{2A013F82-EE5E-44EE-A61D-E31C6657F26F}" type="slidenum">
              <a:rPr lang="fr-FR" noProof="0" smtClean="0"/>
              <a:pPr rtl="0"/>
              <a:t>‹N°›</a:t>
            </a:fld>
            <a:endParaRPr lang="fr-FR" noProof="0" dirty="0"/>
          </a:p>
        </p:txBody>
      </p:sp>
    </p:spTree>
    <p:extLst>
      <p:ext uri="{BB962C8B-B14F-4D97-AF65-F5344CB8AC3E}">
        <p14:creationId xmlns:p14="http://schemas.microsoft.com/office/powerpoint/2010/main" val="36039093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633" y="1709739"/>
            <a:ext cx="10512862" cy="2852737"/>
          </a:xfrm>
        </p:spPr>
        <p:txBody>
          <a:bodyPr anchor="b"/>
          <a:lstStyle>
            <a:lvl1pPr>
              <a:defRPr sz="5998"/>
            </a:lvl1pPr>
          </a:lstStyle>
          <a:p>
            <a:r>
              <a:rPr lang="fr-FR"/>
              <a:t>Modifiez le style du titre</a:t>
            </a:r>
          </a:p>
        </p:txBody>
      </p:sp>
      <p:sp>
        <p:nvSpPr>
          <p:cNvPr id="3" name="Espace réservé du texte 2"/>
          <p:cNvSpPr>
            <a:spLocks noGrp="1"/>
          </p:cNvSpPr>
          <p:nvPr>
            <p:ph type="body" idx="1"/>
          </p:nvPr>
        </p:nvSpPr>
        <p:spPr>
          <a:xfrm>
            <a:off x="831633" y="4589464"/>
            <a:ext cx="10512862" cy="1500187"/>
          </a:xfrm>
        </p:spPr>
        <p:txBody>
          <a:bodyPr/>
          <a:lstStyle>
            <a:lvl1pPr marL="0" indent="0">
              <a:buNone/>
              <a:defRPr sz="2399">
                <a:solidFill>
                  <a:schemeClr val="tx1">
                    <a:tint val="75000"/>
                  </a:schemeClr>
                </a:solidFill>
              </a:defRPr>
            </a:lvl1pPr>
            <a:lvl2pPr marL="457063" indent="0">
              <a:buNone/>
              <a:defRPr sz="1999">
                <a:solidFill>
                  <a:schemeClr val="tx1">
                    <a:tint val="75000"/>
                  </a:schemeClr>
                </a:solidFill>
              </a:defRPr>
            </a:lvl2pPr>
            <a:lvl3pPr marL="914126" indent="0">
              <a:buNone/>
              <a:defRPr sz="1799">
                <a:solidFill>
                  <a:schemeClr val="tx1">
                    <a:tint val="75000"/>
                  </a:schemeClr>
                </a:solidFill>
              </a:defRPr>
            </a:lvl3pPr>
            <a:lvl4pPr marL="1371189" indent="0">
              <a:buNone/>
              <a:defRPr sz="1600">
                <a:solidFill>
                  <a:schemeClr val="tx1">
                    <a:tint val="75000"/>
                  </a:schemeClr>
                </a:solidFill>
              </a:defRPr>
            </a:lvl4pPr>
            <a:lvl5pPr marL="1828251" indent="0">
              <a:buNone/>
              <a:defRPr sz="1600">
                <a:solidFill>
                  <a:schemeClr val="tx1">
                    <a:tint val="75000"/>
                  </a:schemeClr>
                </a:solidFill>
              </a:defRPr>
            </a:lvl5pPr>
            <a:lvl6pPr marL="2285314" indent="0">
              <a:buNone/>
              <a:defRPr sz="1600">
                <a:solidFill>
                  <a:schemeClr val="tx1">
                    <a:tint val="75000"/>
                  </a:schemeClr>
                </a:solidFill>
              </a:defRPr>
            </a:lvl6pPr>
            <a:lvl7pPr marL="2742377" indent="0">
              <a:buNone/>
              <a:defRPr sz="1600">
                <a:solidFill>
                  <a:schemeClr val="tx1">
                    <a:tint val="75000"/>
                  </a:schemeClr>
                </a:solidFill>
              </a:defRPr>
            </a:lvl7pPr>
            <a:lvl8pPr marL="3199440" indent="0">
              <a:buNone/>
              <a:defRPr sz="1600">
                <a:solidFill>
                  <a:schemeClr val="tx1">
                    <a:tint val="75000"/>
                  </a:schemeClr>
                </a:solidFill>
              </a:defRPr>
            </a:lvl8pPr>
            <a:lvl9pPr marL="3656503"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B1406553-4B01-4903-B663-70E503E45D52}" type="datetime1">
              <a:rPr lang="fr-FR" smtClean="0"/>
              <a:pPr/>
              <a:t>11/02/2026</a:t>
            </a:fld>
            <a:endParaRPr lang="fr-FR" dirty="0"/>
          </a:p>
        </p:txBody>
      </p:sp>
      <p:sp>
        <p:nvSpPr>
          <p:cNvPr id="5" name="Espace réservé du pied de page 4"/>
          <p:cNvSpPr>
            <a:spLocks noGrp="1"/>
          </p:cNvSpPr>
          <p:nvPr>
            <p:ph type="ftr" sz="quarter" idx="11"/>
          </p:nvPr>
        </p:nvSpPr>
        <p:spPr/>
        <p:txBody>
          <a:bodyPr/>
          <a:lstStyle/>
          <a:p>
            <a:pPr rtl="0"/>
            <a:endParaRPr lang="fr-FR" noProof="0" dirty="0"/>
          </a:p>
        </p:txBody>
      </p:sp>
      <p:sp>
        <p:nvSpPr>
          <p:cNvPr id="6" name="Espace réservé du numéro de diapositive 5"/>
          <p:cNvSpPr>
            <a:spLocks noGrp="1"/>
          </p:cNvSpPr>
          <p:nvPr>
            <p:ph type="sldNum" sz="quarter" idx="12"/>
          </p:nvPr>
        </p:nvSpPr>
        <p:spPr/>
        <p:txBody>
          <a:bodyPr/>
          <a:lstStyle/>
          <a:p>
            <a:fld id="{2A013F82-EE5E-44EE-A61D-E31C6657F26F}" type="slidenum">
              <a:rPr lang="fr-FR" smtClean="0"/>
              <a:pPr/>
              <a:t>‹N°›</a:t>
            </a:fld>
            <a:endParaRPr lang="fr-FR" dirty="0"/>
          </a:p>
        </p:txBody>
      </p:sp>
    </p:spTree>
    <p:extLst>
      <p:ext uri="{BB962C8B-B14F-4D97-AF65-F5344CB8AC3E}">
        <p14:creationId xmlns:p14="http://schemas.microsoft.com/office/powerpoint/2010/main" val="34208305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7982" y="1825625"/>
            <a:ext cx="5180251"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0592" y="1825625"/>
            <a:ext cx="5180251"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3817870C-A0A5-4D92-B86D-C2791EFA3A23}" type="datetime1">
              <a:rPr lang="fr-FR" smtClean="0"/>
              <a:pPr/>
              <a:t>11/02/2026</a:t>
            </a:fld>
            <a:endParaRPr lang="fr-FR" dirty="0"/>
          </a:p>
        </p:txBody>
      </p:sp>
      <p:sp>
        <p:nvSpPr>
          <p:cNvPr id="6" name="Espace réservé du pied de page 5"/>
          <p:cNvSpPr>
            <a:spLocks noGrp="1"/>
          </p:cNvSpPr>
          <p:nvPr>
            <p:ph type="ftr" sz="quarter" idx="11"/>
          </p:nvPr>
        </p:nvSpPr>
        <p:spPr/>
        <p:txBody>
          <a:bodyPr/>
          <a:lstStyle/>
          <a:p>
            <a:pPr rtl="0"/>
            <a:endParaRPr lang="fr-FR" noProof="0" dirty="0"/>
          </a:p>
        </p:txBody>
      </p:sp>
      <p:sp>
        <p:nvSpPr>
          <p:cNvPr id="7" name="Espace réservé du numéro de diapositive 6"/>
          <p:cNvSpPr>
            <a:spLocks noGrp="1"/>
          </p:cNvSpPr>
          <p:nvPr>
            <p:ph type="sldNum" sz="quarter" idx="12"/>
          </p:nvPr>
        </p:nvSpPr>
        <p:spPr/>
        <p:txBody>
          <a:bodyPr/>
          <a:lstStyle/>
          <a:p>
            <a:fld id="{2A013F82-EE5E-44EE-A61D-E31C6657F26F}" type="slidenum">
              <a:rPr lang="fr-FR" noProof="0" smtClean="0"/>
              <a:pPr/>
              <a:t>‹N°›</a:t>
            </a:fld>
            <a:endParaRPr lang="fr-FR" noProof="0" dirty="0"/>
          </a:p>
        </p:txBody>
      </p:sp>
    </p:spTree>
    <p:extLst>
      <p:ext uri="{BB962C8B-B14F-4D97-AF65-F5344CB8AC3E}">
        <p14:creationId xmlns:p14="http://schemas.microsoft.com/office/powerpoint/2010/main" val="23934196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569" y="365126"/>
            <a:ext cx="10512862" cy="1325563"/>
          </a:xfrm>
        </p:spPr>
        <p:txBody>
          <a:bodyPr/>
          <a:lstStyle/>
          <a:p>
            <a:r>
              <a:rPr lang="fr-FR"/>
              <a:t>Modifiez le style du titre</a:t>
            </a:r>
          </a:p>
        </p:txBody>
      </p:sp>
      <p:sp>
        <p:nvSpPr>
          <p:cNvPr id="3" name="Espace réservé du texte 2"/>
          <p:cNvSpPr>
            <a:spLocks noGrp="1"/>
          </p:cNvSpPr>
          <p:nvPr>
            <p:ph type="body" idx="1"/>
          </p:nvPr>
        </p:nvSpPr>
        <p:spPr>
          <a:xfrm>
            <a:off x="839570" y="1681163"/>
            <a:ext cx="5156444"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570" y="2505075"/>
            <a:ext cx="5156444"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0593" y="1681163"/>
            <a:ext cx="5181838" cy="823912"/>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0593" y="2505075"/>
            <a:ext cx="518183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812A7B89-83CE-4355-8D19-9AD5D8179E27}" type="datetime1">
              <a:rPr lang="fr-FR" smtClean="0"/>
              <a:pPr/>
              <a:t>11/02/2026</a:t>
            </a:fld>
            <a:endParaRPr lang="fr-FR" dirty="0"/>
          </a:p>
        </p:txBody>
      </p:sp>
      <p:sp>
        <p:nvSpPr>
          <p:cNvPr id="8" name="Espace réservé du pied de page 7"/>
          <p:cNvSpPr>
            <a:spLocks noGrp="1"/>
          </p:cNvSpPr>
          <p:nvPr>
            <p:ph type="ftr" sz="quarter" idx="11"/>
          </p:nvPr>
        </p:nvSpPr>
        <p:spPr/>
        <p:txBody>
          <a:bodyPr/>
          <a:lstStyle/>
          <a:p>
            <a:pPr rtl="0"/>
            <a:endParaRPr lang="fr-FR" noProof="0" dirty="0"/>
          </a:p>
        </p:txBody>
      </p:sp>
      <p:sp>
        <p:nvSpPr>
          <p:cNvPr id="9" name="Espace réservé du numéro de diapositive 8"/>
          <p:cNvSpPr>
            <a:spLocks noGrp="1"/>
          </p:cNvSpPr>
          <p:nvPr>
            <p:ph type="sldNum" sz="quarter" idx="12"/>
          </p:nvPr>
        </p:nvSpPr>
        <p:spPr/>
        <p:txBody>
          <a:bodyPr/>
          <a:lstStyle/>
          <a:p>
            <a:fld id="{2A013F82-EE5E-44EE-A61D-E31C6657F26F}" type="slidenum">
              <a:rPr lang="fr-FR" noProof="0" smtClean="0"/>
              <a:pPr/>
              <a:t>‹N°›</a:t>
            </a:fld>
            <a:endParaRPr lang="fr-FR" noProof="0" dirty="0"/>
          </a:p>
        </p:txBody>
      </p:sp>
    </p:spTree>
    <p:extLst>
      <p:ext uri="{BB962C8B-B14F-4D97-AF65-F5344CB8AC3E}">
        <p14:creationId xmlns:p14="http://schemas.microsoft.com/office/powerpoint/2010/main" val="3450519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B1406553-4B01-4903-B663-70E503E45D52}" type="datetime1">
              <a:rPr lang="fr-FR" smtClean="0"/>
              <a:pPr/>
              <a:t>11/02/2026</a:t>
            </a:fld>
            <a:endParaRPr lang="fr-FR" dirty="0"/>
          </a:p>
        </p:txBody>
      </p:sp>
      <p:sp>
        <p:nvSpPr>
          <p:cNvPr id="4" name="Espace réservé du pied de page 3"/>
          <p:cNvSpPr>
            <a:spLocks noGrp="1"/>
          </p:cNvSpPr>
          <p:nvPr>
            <p:ph type="ftr" sz="quarter" idx="11"/>
          </p:nvPr>
        </p:nvSpPr>
        <p:spPr/>
        <p:txBody>
          <a:bodyPr/>
          <a:lstStyle/>
          <a:p>
            <a:pPr rtl="0"/>
            <a:endParaRPr lang="fr-FR" noProof="0" dirty="0"/>
          </a:p>
        </p:txBody>
      </p:sp>
      <p:sp>
        <p:nvSpPr>
          <p:cNvPr id="5" name="Espace réservé du numéro de diapositive 4"/>
          <p:cNvSpPr>
            <a:spLocks noGrp="1"/>
          </p:cNvSpPr>
          <p:nvPr>
            <p:ph type="sldNum" sz="quarter" idx="12"/>
          </p:nvPr>
        </p:nvSpPr>
        <p:spPr/>
        <p:txBody>
          <a:bodyPr/>
          <a:lstStyle/>
          <a:p>
            <a:fld id="{2A013F82-EE5E-44EE-A61D-E31C6657F26F}" type="slidenum">
              <a:rPr lang="fr-FR" smtClean="0"/>
              <a:pPr/>
              <a:t>‹N°›</a:t>
            </a:fld>
            <a:endParaRPr lang="fr-FR" dirty="0"/>
          </a:p>
        </p:txBody>
      </p:sp>
    </p:spTree>
    <p:extLst>
      <p:ext uri="{BB962C8B-B14F-4D97-AF65-F5344CB8AC3E}">
        <p14:creationId xmlns:p14="http://schemas.microsoft.com/office/powerpoint/2010/main" val="4244593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8F3045D-8AE6-4E47-932F-47FA387FEA34}" type="datetime1">
              <a:rPr lang="fr-FR" smtClean="0"/>
              <a:pPr/>
              <a:t>11/02/2026</a:t>
            </a:fld>
            <a:endParaRPr lang="fr-FR" dirty="0"/>
          </a:p>
        </p:txBody>
      </p:sp>
      <p:sp>
        <p:nvSpPr>
          <p:cNvPr id="3" name="Espace réservé du pied de page 2"/>
          <p:cNvSpPr>
            <a:spLocks noGrp="1"/>
          </p:cNvSpPr>
          <p:nvPr>
            <p:ph type="ftr" sz="quarter" idx="11"/>
          </p:nvPr>
        </p:nvSpPr>
        <p:spPr/>
        <p:txBody>
          <a:bodyPr/>
          <a:lstStyle/>
          <a:p>
            <a:pPr rtl="0"/>
            <a:endParaRPr lang="fr-FR" noProof="0" dirty="0"/>
          </a:p>
        </p:txBody>
      </p:sp>
      <p:sp>
        <p:nvSpPr>
          <p:cNvPr id="4" name="Espace réservé du numéro de diapositive 3"/>
          <p:cNvSpPr>
            <a:spLocks noGrp="1"/>
          </p:cNvSpPr>
          <p:nvPr>
            <p:ph type="sldNum" sz="quarter" idx="12"/>
          </p:nvPr>
        </p:nvSpPr>
        <p:spPr/>
        <p:txBody>
          <a:bodyPr/>
          <a:lstStyle/>
          <a:p>
            <a:pPr rtl="0"/>
            <a:fld id="{2A013F82-EE5E-44EE-A61D-E31C6657F26F}" type="slidenum">
              <a:rPr lang="fr-FR" noProof="0" smtClean="0"/>
              <a:pPr rtl="0"/>
              <a:t>‹N°›</a:t>
            </a:fld>
            <a:endParaRPr lang="fr-FR" noProof="0" dirty="0"/>
          </a:p>
        </p:txBody>
      </p:sp>
    </p:spTree>
    <p:extLst>
      <p:ext uri="{BB962C8B-B14F-4D97-AF65-F5344CB8AC3E}">
        <p14:creationId xmlns:p14="http://schemas.microsoft.com/office/powerpoint/2010/main" val="4178048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570" y="457200"/>
            <a:ext cx="3931213" cy="1600200"/>
          </a:xfrm>
        </p:spPr>
        <p:txBody>
          <a:bodyPr anchor="b"/>
          <a:lstStyle>
            <a:lvl1pPr>
              <a:defRPr sz="3199"/>
            </a:lvl1pPr>
          </a:lstStyle>
          <a:p>
            <a:r>
              <a:rPr lang="fr-FR"/>
              <a:t>Modifiez le style du titre</a:t>
            </a:r>
          </a:p>
        </p:txBody>
      </p:sp>
      <p:sp>
        <p:nvSpPr>
          <p:cNvPr id="3" name="Espace réservé du contenu 2"/>
          <p:cNvSpPr>
            <a:spLocks noGrp="1"/>
          </p:cNvSpPr>
          <p:nvPr>
            <p:ph idx="1"/>
          </p:nvPr>
        </p:nvSpPr>
        <p:spPr>
          <a:xfrm>
            <a:off x="5181838" y="987426"/>
            <a:ext cx="6170593" cy="4873625"/>
          </a:xfrm>
        </p:spPr>
        <p:txBody>
          <a:bodyPr/>
          <a:lstStyle>
            <a:lvl1pPr>
              <a:defRPr sz="3199"/>
            </a:lvl1pPr>
            <a:lvl2pPr>
              <a:defRPr sz="2799"/>
            </a:lvl2pPr>
            <a:lvl3pPr>
              <a:defRPr sz="2399"/>
            </a:lvl3pPr>
            <a:lvl4pPr>
              <a:defRPr sz="1999"/>
            </a:lvl4pPr>
            <a:lvl5pPr>
              <a:defRPr sz="1999"/>
            </a:lvl5pPr>
            <a:lvl6pPr>
              <a:defRPr sz="1999"/>
            </a:lvl6pPr>
            <a:lvl7pPr>
              <a:defRPr sz="1999"/>
            </a:lvl7pPr>
            <a:lvl8pPr>
              <a:defRPr sz="1999"/>
            </a:lvl8pPr>
            <a:lvl9pPr>
              <a:defRPr sz="1999"/>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2282C9DA-93FE-4DDE-8920-2C8AB1F5E18A}" type="datetime1">
              <a:rPr lang="fr-FR" smtClean="0"/>
              <a:pPr/>
              <a:t>11/02/2026</a:t>
            </a:fld>
            <a:endParaRPr lang="fr-FR" dirty="0"/>
          </a:p>
        </p:txBody>
      </p:sp>
      <p:sp>
        <p:nvSpPr>
          <p:cNvPr id="6" name="Espace réservé du pied de page 5"/>
          <p:cNvSpPr>
            <a:spLocks noGrp="1"/>
          </p:cNvSpPr>
          <p:nvPr>
            <p:ph type="ftr" sz="quarter" idx="11"/>
          </p:nvPr>
        </p:nvSpPr>
        <p:spPr/>
        <p:txBody>
          <a:bodyPr/>
          <a:lstStyle/>
          <a:p>
            <a:pPr rtl="0"/>
            <a:endParaRPr lang="fr-FR" noProof="0" dirty="0"/>
          </a:p>
        </p:txBody>
      </p:sp>
      <p:sp>
        <p:nvSpPr>
          <p:cNvPr id="7" name="Espace réservé du numéro de diapositive 6"/>
          <p:cNvSpPr>
            <a:spLocks noGrp="1"/>
          </p:cNvSpPr>
          <p:nvPr>
            <p:ph type="sldNum" sz="quarter" idx="12"/>
          </p:nvPr>
        </p:nvSpPr>
        <p:spPr/>
        <p:txBody>
          <a:bodyPr/>
          <a:lstStyle/>
          <a:p>
            <a:pPr rtl="0"/>
            <a:fld id="{2A013F82-EE5E-44EE-A61D-E31C6657F26F}" type="slidenum">
              <a:rPr lang="fr-FR" noProof="0" smtClean="0"/>
              <a:pPr rtl="0"/>
              <a:t>‹N°›</a:t>
            </a:fld>
            <a:endParaRPr lang="fr-FR" noProof="0" dirty="0"/>
          </a:p>
        </p:txBody>
      </p:sp>
    </p:spTree>
    <p:extLst>
      <p:ext uri="{BB962C8B-B14F-4D97-AF65-F5344CB8AC3E}">
        <p14:creationId xmlns:p14="http://schemas.microsoft.com/office/powerpoint/2010/main" val="32058858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570" y="457200"/>
            <a:ext cx="3931213" cy="1600200"/>
          </a:xfrm>
        </p:spPr>
        <p:txBody>
          <a:bodyPr anchor="b"/>
          <a:lstStyle>
            <a:lvl1pPr>
              <a:defRPr sz="3199"/>
            </a:lvl1pPr>
          </a:lstStyle>
          <a:p>
            <a:r>
              <a:rPr lang="fr-FR"/>
              <a:t>Modifiez le style du titre</a:t>
            </a:r>
          </a:p>
        </p:txBody>
      </p:sp>
      <p:sp>
        <p:nvSpPr>
          <p:cNvPr id="3" name="Espace réservé pour une image  2"/>
          <p:cNvSpPr>
            <a:spLocks noGrp="1"/>
          </p:cNvSpPr>
          <p:nvPr>
            <p:ph type="pic" idx="1"/>
          </p:nvPr>
        </p:nvSpPr>
        <p:spPr>
          <a:xfrm>
            <a:off x="5181838" y="987426"/>
            <a:ext cx="6170593" cy="4873625"/>
          </a:xfrm>
        </p:spPr>
        <p:txBody>
          <a:bodyPr/>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endParaRPr lang="fr-FR"/>
          </a:p>
        </p:txBody>
      </p:sp>
      <p:sp>
        <p:nvSpPr>
          <p:cNvPr id="4" name="Espace réservé du texte 3"/>
          <p:cNvSpPr>
            <a:spLocks noGrp="1"/>
          </p:cNvSpPr>
          <p:nvPr>
            <p:ph type="body" sz="half" idx="2"/>
          </p:nvPr>
        </p:nvSpPr>
        <p:spPr>
          <a:xfrm>
            <a:off x="839570" y="2057400"/>
            <a:ext cx="3931213" cy="3811588"/>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EB002A6A-F78C-474F-BA6B-17AE42EC613D}" type="datetime1">
              <a:rPr lang="fr-FR" smtClean="0"/>
              <a:pPr/>
              <a:t>11/02/2026</a:t>
            </a:fld>
            <a:endParaRPr lang="fr-FR" dirty="0"/>
          </a:p>
        </p:txBody>
      </p:sp>
      <p:sp>
        <p:nvSpPr>
          <p:cNvPr id="6" name="Espace réservé du pied de page 5"/>
          <p:cNvSpPr>
            <a:spLocks noGrp="1"/>
          </p:cNvSpPr>
          <p:nvPr>
            <p:ph type="ftr" sz="quarter" idx="11"/>
          </p:nvPr>
        </p:nvSpPr>
        <p:spPr/>
        <p:txBody>
          <a:bodyPr/>
          <a:lstStyle/>
          <a:p>
            <a:pPr rtl="0"/>
            <a:endParaRPr lang="fr-FR" noProof="0" dirty="0"/>
          </a:p>
        </p:txBody>
      </p:sp>
      <p:sp>
        <p:nvSpPr>
          <p:cNvPr id="7" name="Espace réservé du numéro de diapositive 6"/>
          <p:cNvSpPr>
            <a:spLocks noGrp="1"/>
          </p:cNvSpPr>
          <p:nvPr>
            <p:ph type="sldNum" sz="quarter" idx="12"/>
          </p:nvPr>
        </p:nvSpPr>
        <p:spPr/>
        <p:txBody>
          <a:bodyPr/>
          <a:lstStyle/>
          <a:p>
            <a:pPr rtl="0"/>
            <a:fld id="{2A013F82-EE5E-44EE-A61D-E31C6657F26F}" type="slidenum">
              <a:rPr lang="fr-FR" noProof="0" smtClean="0"/>
              <a:pPr rtl="0"/>
              <a:t>‹N°›</a:t>
            </a:fld>
            <a:endParaRPr lang="fr-FR" noProof="0" dirty="0"/>
          </a:p>
        </p:txBody>
      </p:sp>
    </p:spTree>
    <p:extLst>
      <p:ext uri="{BB962C8B-B14F-4D97-AF65-F5344CB8AC3E}">
        <p14:creationId xmlns:p14="http://schemas.microsoft.com/office/powerpoint/2010/main" val="2237529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7982" y="365126"/>
            <a:ext cx="10512862"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7982" y="1825625"/>
            <a:ext cx="10512862"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7982" y="6356351"/>
            <a:ext cx="2742486"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406553-4B01-4903-B663-70E503E45D52}" type="datetime1">
              <a:rPr lang="fr-FR" smtClean="0"/>
              <a:pPr/>
              <a:t>11/02/2026</a:t>
            </a:fld>
            <a:endParaRPr lang="fr-FR" dirty="0"/>
          </a:p>
        </p:txBody>
      </p:sp>
      <p:sp>
        <p:nvSpPr>
          <p:cNvPr id="5" name="Espace réservé du pied de page 4"/>
          <p:cNvSpPr>
            <a:spLocks noGrp="1"/>
          </p:cNvSpPr>
          <p:nvPr>
            <p:ph type="ftr" sz="quarter" idx="3"/>
          </p:nvPr>
        </p:nvSpPr>
        <p:spPr>
          <a:xfrm>
            <a:off x="4037549" y="6356351"/>
            <a:ext cx="411372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lang="fr-FR" noProof="0" dirty="0"/>
          </a:p>
        </p:txBody>
      </p:sp>
      <p:sp>
        <p:nvSpPr>
          <p:cNvPr id="6" name="Espace réservé du numéro de diapositive 5"/>
          <p:cNvSpPr>
            <a:spLocks noGrp="1"/>
          </p:cNvSpPr>
          <p:nvPr>
            <p:ph type="sldNum" sz="quarter" idx="4"/>
          </p:nvPr>
        </p:nvSpPr>
        <p:spPr>
          <a:xfrm>
            <a:off x="8608357" y="6356351"/>
            <a:ext cx="2742486"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013F82-EE5E-44EE-A61D-E31C6657F26F}" type="slidenum">
              <a:rPr lang="fr-FR" smtClean="0"/>
              <a:pPr/>
              <a:t>‹N°›</a:t>
            </a:fld>
            <a:endParaRPr lang="fr-FR" dirty="0"/>
          </a:p>
        </p:txBody>
      </p:sp>
    </p:spTree>
    <p:extLst>
      <p:ext uri="{BB962C8B-B14F-4D97-AF65-F5344CB8AC3E}">
        <p14:creationId xmlns:p14="http://schemas.microsoft.com/office/powerpoint/2010/main" val="26671235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126" rtl="0" eaLnBrk="1" latinLnBrk="0" hangingPunct="1">
        <a:lnSpc>
          <a:spcPct val="90000"/>
        </a:lnSpc>
        <a:spcBef>
          <a:spcPct val="0"/>
        </a:spcBef>
        <a:buNone/>
        <a:defRPr sz="4399" kern="1200">
          <a:solidFill>
            <a:schemeClr val="tx1"/>
          </a:solidFill>
          <a:latin typeface="+mj-lt"/>
          <a:ea typeface="+mj-ea"/>
          <a:cs typeface="+mj-cs"/>
        </a:defRPr>
      </a:lvl1pPr>
    </p:titleStyle>
    <p:bodyStyle>
      <a:lvl1pPr marL="228531" indent="-228531" algn="l" defTabSz="914126" rtl="0"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594" indent="-228531" algn="l" defTabSz="914126"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p:bodyStyle>
    <p:otherStyle>
      <a:defPPr>
        <a:defRPr lang="fr-FR"/>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39" userDrawn="1">
          <p15:clr>
            <a:srgbClr val="F26B43"/>
          </p15:clr>
        </p15:guide>
        <p15:guide id="2" orient="horz" pos="216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www.cybermalveillance.gouv.fr/tous-nos-contenus/bonnes-pratiques/mots-de-passe"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cybermalveillance.gouv.fr/tous-nos-contenus/actualites/comment-identifier-et-supprimer-un-virus"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gouvernement.fr/fake-news-guide-des-questions-a-se-poser-face-a-une-information"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facebook.co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leptidigital.fr/reco/youtube/"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whatsapp.co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www.instagram.com/?hl=fr"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tiktok.co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549796" y="1061243"/>
            <a:ext cx="11161240" cy="1727448"/>
          </a:xfrm>
        </p:spPr>
        <p:txBody>
          <a:bodyPr rtlCol="0"/>
          <a:lstStyle/>
          <a:p>
            <a:pPr algn="ctr" rtl="0"/>
            <a:r>
              <a:rPr lang="fr-FR" dirty="0">
                <a:solidFill>
                  <a:srgbClr val="FF0000"/>
                </a:solidFill>
              </a:rPr>
              <a:t>C</a:t>
            </a:r>
            <a:r>
              <a:rPr lang="fr-FR" dirty="0"/>
              <a:t>lub </a:t>
            </a:r>
            <a:r>
              <a:rPr lang="fr-FR" dirty="0">
                <a:solidFill>
                  <a:srgbClr val="FF0000"/>
                </a:solidFill>
              </a:rPr>
              <a:t>I</a:t>
            </a:r>
            <a:r>
              <a:rPr lang="fr-FR" dirty="0"/>
              <a:t>nformatique </a:t>
            </a:r>
            <a:r>
              <a:rPr lang="fr-FR" dirty="0" err="1">
                <a:solidFill>
                  <a:srgbClr val="FF0000"/>
                </a:solidFill>
              </a:rPr>
              <a:t>G</a:t>
            </a:r>
            <a:r>
              <a:rPr lang="fr-FR" dirty="0" err="1"/>
              <a:t>ennois</a:t>
            </a:r>
            <a:endParaRPr lang="fr-FR" dirty="0"/>
          </a:p>
        </p:txBody>
      </p:sp>
      <p:sp>
        <p:nvSpPr>
          <p:cNvPr id="4" name="Sous-titre 3"/>
          <p:cNvSpPr>
            <a:spLocks noGrp="1"/>
          </p:cNvSpPr>
          <p:nvPr>
            <p:ph type="subTitle" idx="1"/>
          </p:nvPr>
        </p:nvSpPr>
        <p:spPr>
          <a:xfrm>
            <a:off x="1845940" y="4077072"/>
            <a:ext cx="8229600" cy="1219200"/>
          </a:xfrm>
        </p:spPr>
        <p:txBody>
          <a:bodyPr rtlCol="0">
            <a:normAutofit/>
          </a:bodyPr>
          <a:lstStyle/>
          <a:p>
            <a:pPr algn="ctr" rtl="0"/>
            <a:r>
              <a:rPr lang="fr-FR" sz="3600" dirty="0"/>
              <a:t>Atelier – Les réseaux sociaux</a:t>
            </a:r>
          </a:p>
        </p:txBody>
      </p:sp>
      <p:pic>
        <p:nvPicPr>
          <p:cNvPr id="2" name="Imag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406780" y="3645024"/>
            <a:ext cx="2956816" cy="2920237"/>
          </a:xfrm>
          <a:prstGeom prst="rect">
            <a:avLst/>
          </a:prstGeom>
        </p:spPr>
      </p:pic>
    </p:spTree>
    <p:extLst>
      <p:ext uri="{BB962C8B-B14F-4D97-AF65-F5344CB8AC3E}">
        <p14:creationId xmlns:p14="http://schemas.microsoft.com/office/powerpoint/2010/main" val="2808920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0" y="188640"/>
            <a:ext cx="12188825" cy="987896"/>
          </a:xfrm>
        </p:spPr>
        <p:txBody>
          <a:bodyPr rtlCol="0">
            <a:normAutofit/>
          </a:bodyPr>
          <a:lstStyle/>
          <a:p>
            <a:pPr algn="ctr"/>
            <a:r>
              <a:rPr lang="fr-FR" sz="4800" b="1" dirty="0"/>
              <a:t>Quels sont les dangers ?</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E3B6AE9E-7081-90E9-17E9-C1EF3E37047B}"/>
              </a:ext>
            </a:extLst>
          </p:cNvPr>
          <p:cNvSpPr>
            <a:spLocks noGrp="1"/>
          </p:cNvSpPr>
          <p:nvPr>
            <p:ph idx="1"/>
          </p:nvPr>
        </p:nvSpPr>
        <p:spPr>
          <a:xfrm>
            <a:off x="333772" y="1176536"/>
            <a:ext cx="11665296" cy="5492824"/>
          </a:xfrm>
        </p:spPr>
        <p:txBody>
          <a:bodyPr>
            <a:normAutofit/>
          </a:bodyPr>
          <a:lstStyle/>
          <a:p>
            <a:pPr marL="0" indent="0">
              <a:buNone/>
            </a:pPr>
            <a:r>
              <a:rPr lang="fr-FR" cap="all" dirty="0">
                <a:solidFill>
                  <a:srgbClr val="000000"/>
                </a:solidFill>
                <a:highlight>
                  <a:srgbClr val="FFFFFF"/>
                </a:highlight>
                <a:latin typeface="din-black"/>
              </a:rPr>
              <a:t>3 - INGÉNIERIE SOCIALE :</a:t>
            </a:r>
          </a:p>
          <a:p>
            <a:pPr marL="0" indent="0">
              <a:buNone/>
            </a:pPr>
            <a:endParaRPr lang="fr-FR" cap="all" dirty="0">
              <a:solidFill>
                <a:srgbClr val="000000"/>
              </a:solidFill>
              <a:highlight>
                <a:srgbClr val="FFFFFF"/>
              </a:highlight>
              <a:latin typeface="din-black"/>
            </a:endParaRPr>
          </a:p>
          <a:p>
            <a:pPr lvl="1" algn="just"/>
            <a:r>
              <a:rPr lang="fr-FR" sz="1800" dirty="0">
                <a:solidFill>
                  <a:srgbClr val="061622"/>
                </a:solidFill>
                <a:highlight>
                  <a:srgbClr val="FFFFFF"/>
                </a:highlight>
                <a:latin typeface="Arial" panose="020B0604020202020204" pitchFamily="34" charset="0"/>
                <a:cs typeface="Arial" panose="020B0604020202020204" pitchFamily="34" charset="0"/>
              </a:rPr>
              <a:t>Les réseaux sociaux sont un terrain fertile pour les pirates informatiques. Pour eux, ces plateformes sont le moyen idéal de faire ce que l’on appelle du « social engineering ».</a:t>
            </a:r>
          </a:p>
          <a:p>
            <a:pPr lvl="1" algn="just"/>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lvl="1" algn="just"/>
            <a:r>
              <a:rPr lang="fr-FR" sz="1800" dirty="0">
                <a:solidFill>
                  <a:srgbClr val="061622"/>
                </a:solidFill>
                <a:highlight>
                  <a:srgbClr val="FFFFFF"/>
                </a:highlight>
                <a:latin typeface="Arial" panose="020B0604020202020204" pitchFamily="34" charset="0"/>
                <a:cs typeface="Arial" panose="020B0604020202020204" pitchFamily="34" charset="0"/>
              </a:rPr>
              <a:t>Le social engineering (ou ingénierie sociale) est une technique qui consiste tout simplement à entrer en contact avec un individu, dans le but de lui soutirer des informations sensibles ou de pirater ses données personnelles. </a:t>
            </a:r>
          </a:p>
          <a:p>
            <a:pPr lvl="1" algn="just"/>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lvl="1" algn="just"/>
            <a:r>
              <a:rPr lang="fr-FR" sz="1800" dirty="0">
                <a:solidFill>
                  <a:srgbClr val="061622"/>
                </a:solidFill>
                <a:highlight>
                  <a:srgbClr val="FFFFFF"/>
                </a:highlight>
                <a:latin typeface="Arial" panose="020B0604020202020204" pitchFamily="34" charset="0"/>
                <a:cs typeface="Arial" panose="020B0604020202020204" pitchFamily="34" charset="0"/>
              </a:rPr>
              <a:t>Malheureusement, les réseaux sociaux facilitent grandement la mise en place de ce type d’attaque. Par exemple, il suffit qu’un hacker vous envoie un lien contenant un virus par messagerie privée et que vous cliquiez dessus pour que vos données soient volées. </a:t>
            </a:r>
          </a:p>
          <a:p>
            <a:pPr lvl="1" algn="just"/>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lvl="1" algn="just"/>
            <a:r>
              <a:rPr lang="fr-FR" sz="1800" dirty="0">
                <a:solidFill>
                  <a:srgbClr val="061622"/>
                </a:solidFill>
                <a:highlight>
                  <a:srgbClr val="FFFFFF"/>
                </a:highlight>
                <a:latin typeface="Arial" panose="020B0604020202020204" pitchFamily="34" charset="0"/>
                <a:cs typeface="Arial" panose="020B0604020202020204" pitchFamily="34" charset="0"/>
              </a:rPr>
              <a:t>Ce lien prend généralement la forme d’un formulaire Web qu’il faut remplir et qui vous promet de gagner un cadeau, une réduction dans un magasin… Bien que très vieille, cette technique d’hameçonnage constitue toujours une des armes principales sur laquelle reposent les hackers pour pirater des comptes sur les réseaux sociaux.</a:t>
            </a:r>
          </a:p>
          <a:p>
            <a:pPr marL="457063" lvl="1" indent="0">
              <a:buNone/>
            </a:pPr>
            <a:endParaRPr lang="fr-FR" cap="all" dirty="0">
              <a:solidFill>
                <a:srgbClr val="000000"/>
              </a:solidFill>
              <a:highlight>
                <a:srgbClr val="FFFFFF"/>
              </a:highlight>
              <a:latin typeface="din-black"/>
            </a:endParaRPr>
          </a:p>
          <a:p>
            <a:endParaRPr lang="fr-FR" dirty="0"/>
          </a:p>
        </p:txBody>
      </p:sp>
    </p:spTree>
    <p:extLst>
      <p:ext uri="{BB962C8B-B14F-4D97-AF65-F5344CB8AC3E}">
        <p14:creationId xmlns:p14="http://schemas.microsoft.com/office/powerpoint/2010/main" val="1269697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0" y="188640"/>
            <a:ext cx="12188825" cy="987896"/>
          </a:xfrm>
        </p:spPr>
        <p:txBody>
          <a:bodyPr rtlCol="0">
            <a:normAutofit/>
          </a:bodyPr>
          <a:lstStyle/>
          <a:p>
            <a:pPr algn="ctr"/>
            <a:r>
              <a:rPr lang="fr-FR" sz="4800" b="1" dirty="0"/>
              <a:t>La sécurité</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E3B6AE9E-7081-90E9-17E9-C1EF3E37047B}"/>
              </a:ext>
            </a:extLst>
          </p:cNvPr>
          <p:cNvSpPr>
            <a:spLocks noGrp="1"/>
          </p:cNvSpPr>
          <p:nvPr>
            <p:ph idx="1"/>
          </p:nvPr>
        </p:nvSpPr>
        <p:spPr>
          <a:xfrm>
            <a:off x="693812" y="1176536"/>
            <a:ext cx="11305256" cy="5492824"/>
          </a:xfrm>
        </p:spPr>
        <p:txBody>
          <a:bodyPr/>
          <a:lstStyle/>
          <a:p>
            <a:pPr marL="0" indent="0">
              <a:buNone/>
            </a:pPr>
            <a:r>
              <a:rPr lang="fr-FR" cap="all" dirty="0">
                <a:solidFill>
                  <a:srgbClr val="000000"/>
                </a:solidFill>
                <a:highlight>
                  <a:srgbClr val="FFFFFF"/>
                </a:highlight>
                <a:latin typeface="din-black"/>
              </a:rPr>
              <a:t>1 - Protégez l’accès à votre compte :</a:t>
            </a:r>
          </a:p>
          <a:p>
            <a:pPr marL="0" indent="0">
              <a:buNone/>
            </a:pPr>
            <a:endParaRPr lang="fr-FR" cap="all" dirty="0">
              <a:solidFill>
                <a:srgbClr val="000000"/>
              </a:solidFill>
              <a:highlight>
                <a:srgbClr val="FFFFFF"/>
              </a:highlight>
              <a:latin typeface="din-black"/>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Vos comptes de réseaux sociaux contiennent des informations personnelles sensibles (identité, adresse postale ou de messagerie, numéro de téléphone, date de naissance, etc.), qui peuvent être convoitées par les cybercriminels. </a:t>
            </a: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Pour vous assurer que personne ne puisse utiliser votre compte à votre insu ou usurper votre identité, protégez bien l’accès à votre compte en utilisant des </a:t>
            </a:r>
            <a:r>
              <a:rPr lang="fr-FR" sz="1800" dirty="0">
                <a:solidFill>
                  <a:srgbClr val="061622"/>
                </a:solidFill>
                <a:highlight>
                  <a:srgbClr val="FFFFFF"/>
                </a:highlight>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mots de passe</a:t>
            </a:r>
            <a:r>
              <a:rPr lang="fr-FR" sz="1800" dirty="0">
                <a:solidFill>
                  <a:srgbClr val="061622"/>
                </a:solidFill>
                <a:highlight>
                  <a:srgbClr val="FFFFFF"/>
                </a:highlight>
                <a:latin typeface="Arial" panose="020B0604020202020204" pitchFamily="34" charset="0"/>
                <a:cs typeface="Arial" panose="020B0604020202020204" pitchFamily="34" charset="0"/>
              </a:rPr>
              <a:t> différents et suffisamment robustes. </a:t>
            </a: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Si le service le propose, activez également la double authentification.</a:t>
            </a:r>
          </a:p>
          <a:p>
            <a:pPr marL="0" indent="0">
              <a:buNone/>
            </a:pPr>
            <a:endParaRPr lang="fr-FR" dirty="0"/>
          </a:p>
        </p:txBody>
      </p:sp>
    </p:spTree>
    <p:extLst>
      <p:ext uri="{BB962C8B-B14F-4D97-AF65-F5344CB8AC3E}">
        <p14:creationId xmlns:p14="http://schemas.microsoft.com/office/powerpoint/2010/main" val="2922124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0" y="188640"/>
            <a:ext cx="12188825" cy="987896"/>
          </a:xfrm>
        </p:spPr>
        <p:txBody>
          <a:bodyPr rtlCol="0">
            <a:normAutofit/>
          </a:bodyPr>
          <a:lstStyle/>
          <a:p>
            <a:pPr algn="ctr"/>
            <a:r>
              <a:rPr lang="fr-FR" sz="4800" b="1" dirty="0"/>
              <a:t>La sécurité</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E3B6AE9E-7081-90E9-17E9-C1EF3E37047B}"/>
              </a:ext>
            </a:extLst>
          </p:cNvPr>
          <p:cNvSpPr>
            <a:spLocks noGrp="1"/>
          </p:cNvSpPr>
          <p:nvPr>
            <p:ph idx="1"/>
          </p:nvPr>
        </p:nvSpPr>
        <p:spPr>
          <a:xfrm>
            <a:off x="621804" y="1176536"/>
            <a:ext cx="11377264" cy="5492824"/>
          </a:xfrm>
        </p:spPr>
        <p:txBody>
          <a:bodyPr/>
          <a:lstStyle/>
          <a:p>
            <a:pPr marL="0" indent="0">
              <a:buNone/>
            </a:pPr>
            <a:r>
              <a:rPr lang="fr-FR" cap="all" dirty="0">
                <a:solidFill>
                  <a:srgbClr val="000000"/>
                </a:solidFill>
                <a:highlight>
                  <a:srgbClr val="FFFFFF"/>
                </a:highlight>
                <a:latin typeface="din-black"/>
              </a:rPr>
              <a:t>2 - Vérifiez vos paramètres de confidentialité :</a:t>
            </a:r>
          </a:p>
          <a:p>
            <a:pPr marL="0" indent="0">
              <a:buNone/>
            </a:pPr>
            <a:endParaRPr lang="fr-FR" cap="all" dirty="0">
              <a:solidFill>
                <a:srgbClr val="000000"/>
              </a:solidFill>
              <a:highlight>
                <a:srgbClr val="FFFFFF"/>
              </a:highlight>
              <a:latin typeface="din-black"/>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Par défaut, les paramètres de visibilité de vos informations personnelles (numéro de téléphone, adresse email…) et de vos publications sont souvent très ouverts. </a:t>
            </a: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Vos données peuvent ainsi être partagées à tous les abonnés du réseau social. </a:t>
            </a: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Il est généralement possible de restreindre cette visibilité en réglant la configuration de votre compte, afin de garder la maîtrise de ce que les autres utilisateurs voient de vos informations et de vos activités. </a:t>
            </a: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Vérifiez régulièrement ces paramètres de confidentialité qui peuvent être modifiés sans que vous ne le sachiez</a:t>
            </a:r>
          </a:p>
        </p:txBody>
      </p:sp>
    </p:spTree>
    <p:extLst>
      <p:ext uri="{BB962C8B-B14F-4D97-AF65-F5344CB8AC3E}">
        <p14:creationId xmlns:p14="http://schemas.microsoft.com/office/powerpoint/2010/main" val="35180883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0" y="188640"/>
            <a:ext cx="12188825" cy="987896"/>
          </a:xfrm>
        </p:spPr>
        <p:txBody>
          <a:bodyPr rtlCol="0">
            <a:normAutofit/>
          </a:bodyPr>
          <a:lstStyle/>
          <a:p>
            <a:pPr algn="ctr"/>
            <a:r>
              <a:rPr lang="fr-FR" sz="4800" b="1" dirty="0"/>
              <a:t>La sécurité</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pic>
        <p:nvPicPr>
          <p:cNvPr id="4" name="Espace réservé du contenu 3">
            <a:extLst>
              <a:ext uri="{FF2B5EF4-FFF2-40B4-BE49-F238E27FC236}">
                <a16:creationId xmlns:a16="http://schemas.microsoft.com/office/drawing/2014/main" id="{F50D6C10-0752-D5E6-48B9-9ACFC75646CD}"/>
              </a:ext>
            </a:extLst>
          </p:cNvPr>
          <p:cNvPicPr>
            <a:picLocks noGrp="1" noChangeAspect="1"/>
          </p:cNvPicPr>
          <p:nvPr>
            <p:ph idx="1"/>
          </p:nvPr>
        </p:nvPicPr>
        <p:blipFill>
          <a:blip r:embed="rId3"/>
          <a:stretch>
            <a:fillRect/>
          </a:stretch>
        </p:blipFill>
        <p:spPr>
          <a:xfrm>
            <a:off x="8038628" y="764704"/>
            <a:ext cx="3351501" cy="5796954"/>
          </a:xfrm>
        </p:spPr>
      </p:pic>
      <p:sp>
        <p:nvSpPr>
          <p:cNvPr id="5" name="Rectangle 4">
            <a:extLst>
              <a:ext uri="{FF2B5EF4-FFF2-40B4-BE49-F238E27FC236}">
                <a16:creationId xmlns:a16="http://schemas.microsoft.com/office/drawing/2014/main" id="{CD4BC5D3-F9DE-5D0B-A19F-CE3E6BDE7D0A}"/>
              </a:ext>
            </a:extLst>
          </p:cNvPr>
          <p:cNvSpPr/>
          <p:nvPr/>
        </p:nvSpPr>
        <p:spPr>
          <a:xfrm>
            <a:off x="8398668" y="2204864"/>
            <a:ext cx="2304256" cy="36004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a:extLst>
              <a:ext uri="{FF2B5EF4-FFF2-40B4-BE49-F238E27FC236}">
                <a16:creationId xmlns:a16="http://schemas.microsoft.com/office/drawing/2014/main" id="{6D5389A1-8770-15B4-6E2E-7D4A34DF3B0A}"/>
              </a:ext>
            </a:extLst>
          </p:cNvPr>
          <p:cNvSpPr/>
          <p:nvPr/>
        </p:nvSpPr>
        <p:spPr>
          <a:xfrm>
            <a:off x="8398668" y="2708920"/>
            <a:ext cx="2304256" cy="36004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space réservé du contenu 2">
            <a:extLst>
              <a:ext uri="{FF2B5EF4-FFF2-40B4-BE49-F238E27FC236}">
                <a16:creationId xmlns:a16="http://schemas.microsoft.com/office/drawing/2014/main" id="{157C0C2A-15DE-4B7A-D27F-C45CAE73B130}"/>
              </a:ext>
            </a:extLst>
          </p:cNvPr>
          <p:cNvSpPr txBox="1">
            <a:spLocks/>
          </p:cNvSpPr>
          <p:nvPr/>
        </p:nvSpPr>
        <p:spPr>
          <a:xfrm>
            <a:off x="477788" y="1176536"/>
            <a:ext cx="7488832" cy="5492824"/>
          </a:xfrm>
          <a:prstGeom prst="rect">
            <a:avLst/>
          </a:prstGeom>
        </p:spPr>
        <p:txBody>
          <a:bodyPr vert="horz" lIns="91440" tIns="45720" rIns="91440" bIns="45720" rtlCol="0">
            <a:normAutofit/>
          </a:bodyPr>
          <a:lstStyle>
            <a:lvl1pPr marL="228531" indent="-228531" algn="l" defTabSz="914126" rtl="0"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594" indent="-228531" algn="l" defTabSz="914126"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pPr marL="0" indent="0">
              <a:buFont typeface="Arial" panose="020B0604020202020204" pitchFamily="34" charset="0"/>
              <a:buNone/>
            </a:pPr>
            <a:r>
              <a:rPr lang="fr-FR" sz="1800" dirty="0">
                <a:solidFill>
                  <a:srgbClr val="061622"/>
                </a:solidFill>
                <a:highlight>
                  <a:srgbClr val="FFFFFF"/>
                </a:highlight>
                <a:latin typeface="Arial" panose="020B0604020202020204" pitchFamily="34" charset="0"/>
                <a:cs typeface="Arial" panose="020B0604020202020204" pitchFamily="34" charset="0"/>
              </a:rPr>
              <a:t>Penons l’exemple de Facebook.</a:t>
            </a:r>
          </a:p>
          <a:p>
            <a:pPr marL="0" indent="0">
              <a:buFont typeface="Arial" panose="020B0604020202020204" pitchFamily="34" charse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a:buFontTx/>
              <a:buChar char="-"/>
            </a:pPr>
            <a:r>
              <a:rPr lang="fr-FR" sz="1800" dirty="0">
                <a:solidFill>
                  <a:srgbClr val="061622"/>
                </a:solidFill>
                <a:highlight>
                  <a:srgbClr val="FFFFFF"/>
                </a:highlight>
                <a:latin typeface="Arial" panose="020B0604020202020204" pitchFamily="34" charset="0"/>
                <a:cs typeface="Arial" panose="020B0604020202020204" pitchFamily="34" charset="0"/>
              </a:rPr>
              <a:t>Pour aller voir les paramètres de confidentialités, il faut cliquer sur l’icone de votre compte en haut à droite</a:t>
            </a:r>
          </a:p>
          <a:p>
            <a:pPr>
              <a:buFontTx/>
              <a:buChar char="-"/>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a:buFontTx/>
              <a:buChar char="-"/>
            </a:pPr>
            <a:r>
              <a:rPr lang="fr-FR" sz="1800" dirty="0">
                <a:solidFill>
                  <a:srgbClr val="061622"/>
                </a:solidFill>
                <a:highlight>
                  <a:srgbClr val="FFFFFF"/>
                </a:highlight>
                <a:latin typeface="Arial" panose="020B0604020202020204" pitchFamily="34" charset="0"/>
                <a:cs typeface="Arial" panose="020B0604020202020204" pitchFamily="34" charset="0"/>
              </a:rPr>
              <a:t>Cliquer ensuite sur « Paramètres et confidentialité »</a:t>
            </a:r>
          </a:p>
        </p:txBody>
      </p:sp>
    </p:spTree>
    <p:extLst>
      <p:ext uri="{BB962C8B-B14F-4D97-AF65-F5344CB8AC3E}">
        <p14:creationId xmlns:p14="http://schemas.microsoft.com/office/powerpoint/2010/main" val="40170383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0" y="188640"/>
            <a:ext cx="12188825" cy="987896"/>
          </a:xfrm>
        </p:spPr>
        <p:txBody>
          <a:bodyPr rtlCol="0">
            <a:normAutofit/>
          </a:bodyPr>
          <a:lstStyle/>
          <a:p>
            <a:pPr algn="ctr"/>
            <a:r>
              <a:rPr lang="fr-FR" sz="4800" b="1" dirty="0"/>
              <a:t>La sécurité</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pic>
        <p:nvPicPr>
          <p:cNvPr id="9" name="Espace réservé du contenu 8">
            <a:extLst>
              <a:ext uri="{FF2B5EF4-FFF2-40B4-BE49-F238E27FC236}">
                <a16:creationId xmlns:a16="http://schemas.microsoft.com/office/drawing/2014/main" id="{0CC39531-D29D-A36A-A2AA-31A21C478530}"/>
              </a:ext>
            </a:extLst>
          </p:cNvPr>
          <p:cNvPicPr>
            <a:picLocks noGrp="1" noChangeAspect="1"/>
          </p:cNvPicPr>
          <p:nvPr>
            <p:ph idx="1"/>
          </p:nvPr>
        </p:nvPicPr>
        <p:blipFill>
          <a:blip r:embed="rId3"/>
          <a:stretch>
            <a:fillRect/>
          </a:stretch>
        </p:blipFill>
        <p:spPr>
          <a:xfrm>
            <a:off x="8398668" y="682589"/>
            <a:ext cx="2448272" cy="2250948"/>
          </a:xfrm>
        </p:spPr>
      </p:pic>
      <p:sp>
        <p:nvSpPr>
          <p:cNvPr id="10" name="Espace réservé du contenu 2">
            <a:extLst>
              <a:ext uri="{FF2B5EF4-FFF2-40B4-BE49-F238E27FC236}">
                <a16:creationId xmlns:a16="http://schemas.microsoft.com/office/drawing/2014/main" id="{A95D71AA-D18C-5A92-E9B0-933208607EEA}"/>
              </a:ext>
            </a:extLst>
          </p:cNvPr>
          <p:cNvSpPr txBox="1">
            <a:spLocks/>
          </p:cNvSpPr>
          <p:nvPr/>
        </p:nvSpPr>
        <p:spPr>
          <a:xfrm>
            <a:off x="405780" y="1176536"/>
            <a:ext cx="7992888" cy="5492824"/>
          </a:xfrm>
          <a:prstGeom prst="rect">
            <a:avLst/>
          </a:prstGeom>
        </p:spPr>
        <p:txBody>
          <a:bodyPr vert="horz" lIns="91440" tIns="45720" rIns="91440" bIns="45720" rtlCol="0">
            <a:normAutofit/>
          </a:bodyPr>
          <a:lstStyle>
            <a:lvl1pPr marL="228531" indent="-228531" algn="l" defTabSz="914126" rtl="0" eaLnBrk="1" latinLnBrk="0" hangingPunct="1">
              <a:lnSpc>
                <a:spcPct val="90000"/>
              </a:lnSpc>
              <a:spcBef>
                <a:spcPts val="1000"/>
              </a:spcBef>
              <a:buFont typeface="Arial" panose="020B0604020202020204" pitchFamily="34" charset="0"/>
              <a:buChar char="•"/>
              <a:defRPr sz="2799" kern="1200">
                <a:solidFill>
                  <a:schemeClr val="tx1"/>
                </a:solidFill>
                <a:latin typeface="+mn-lt"/>
                <a:ea typeface="+mn-ea"/>
                <a:cs typeface="+mn-cs"/>
              </a:defRPr>
            </a:lvl1pPr>
            <a:lvl2pPr marL="685594" indent="-228531" algn="l" defTabSz="914126" rtl="0" eaLnBrk="1" latinLnBrk="0" hangingPunct="1">
              <a:lnSpc>
                <a:spcPct val="90000"/>
              </a:lnSpc>
              <a:spcBef>
                <a:spcPts val="500"/>
              </a:spcBef>
              <a:buFont typeface="Arial" panose="020B0604020202020204" pitchFamily="34" charset="0"/>
              <a:buChar char="•"/>
              <a:defRPr sz="2399" kern="1200">
                <a:solidFill>
                  <a:schemeClr val="tx1"/>
                </a:solidFill>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999" kern="1200">
                <a:solidFill>
                  <a:schemeClr val="tx1"/>
                </a:solidFill>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latin typeface="+mn-lt"/>
                <a:ea typeface="+mn-ea"/>
                <a:cs typeface="+mn-cs"/>
              </a:defRPr>
            </a:lvl9pPr>
          </a:lstStyle>
          <a:p>
            <a:pPr>
              <a:buFontTx/>
              <a:buChar char="-"/>
            </a:pPr>
            <a:r>
              <a:rPr lang="fr-FR" sz="1800" dirty="0">
                <a:solidFill>
                  <a:srgbClr val="061622"/>
                </a:solidFill>
                <a:highlight>
                  <a:srgbClr val="FFFFFF"/>
                </a:highlight>
                <a:latin typeface="Arial" panose="020B0604020202020204" pitchFamily="34" charset="0"/>
                <a:cs typeface="Arial" panose="020B0604020202020204" pitchFamily="34" charset="0"/>
              </a:rPr>
              <a:t>Cliquer ensuite sur « Assistance confidentialité »</a:t>
            </a:r>
          </a:p>
          <a:p>
            <a:pPr>
              <a:buFontTx/>
              <a:buChar char="-"/>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a:buFontTx/>
              <a:buChar char="-"/>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a:buFontTx/>
              <a:buChar char="-"/>
            </a:pPr>
            <a:endParaRPr lang="fr-FR" sz="1800" dirty="0">
              <a:solidFill>
                <a:srgbClr val="061622"/>
              </a:solidFill>
              <a:highlight>
                <a:srgbClr val="FFFFFF"/>
              </a:highlight>
              <a:latin typeface="Arial" panose="020B0604020202020204" pitchFamily="34" charset="0"/>
              <a:cs typeface="Arial" panose="020B0604020202020204" pitchFamily="34" charset="0"/>
            </a:endParaRPr>
          </a:p>
        </p:txBody>
      </p:sp>
      <p:pic>
        <p:nvPicPr>
          <p:cNvPr id="12" name="Image 11">
            <a:extLst>
              <a:ext uri="{FF2B5EF4-FFF2-40B4-BE49-F238E27FC236}">
                <a16:creationId xmlns:a16="http://schemas.microsoft.com/office/drawing/2014/main" id="{69C38DCE-2477-3C64-B8E3-AA984C337113}"/>
              </a:ext>
            </a:extLst>
          </p:cNvPr>
          <p:cNvPicPr>
            <a:picLocks noChangeAspect="1"/>
          </p:cNvPicPr>
          <p:nvPr/>
        </p:nvPicPr>
        <p:blipFill>
          <a:blip r:embed="rId4"/>
          <a:stretch>
            <a:fillRect/>
          </a:stretch>
        </p:blipFill>
        <p:spPr>
          <a:xfrm>
            <a:off x="2061964" y="2340408"/>
            <a:ext cx="5544616" cy="4328952"/>
          </a:xfrm>
          <a:prstGeom prst="rect">
            <a:avLst/>
          </a:prstGeom>
        </p:spPr>
      </p:pic>
    </p:spTree>
    <p:extLst>
      <p:ext uri="{BB962C8B-B14F-4D97-AF65-F5344CB8AC3E}">
        <p14:creationId xmlns:p14="http://schemas.microsoft.com/office/powerpoint/2010/main" val="15029659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0" y="188640"/>
            <a:ext cx="12188825" cy="987896"/>
          </a:xfrm>
        </p:spPr>
        <p:txBody>
          <a:bodyPr rtlCol="0">
            <a:normAutofit/>
          </a:bodyPr>
          <a:lstStyle/>
          <a:p>
            <a:pPr algn="ctr"/>
            <a:r>
              <a:rPr lang="fr-FR" sz="4800" b="1" dirty="0"/>
              <a:t>La sécurité</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E3B6AE9E-7081-90E9-17E9-C1EF3E37047B}"/>
              </a:ext>
            </a:extLst>
          </p:cNvPr>
          <p:cNvSpPr>
            <a:spLocks noGrp="1"/>
          </p:cNvSpPr>
          <p:nvPr>
            <p:ph idx="1"/>
          </p:nvPr>
        </p:nvSpPr>
        <p:spPr>
          <a:xfrm>
            <a:off x="405780" y="1176536"/>
            <a:ext cx="11593288" cy="5492824"/>
          </a:xfrm>
        </p:spPr>
        <p:txBody>
          <a:bodyPr/>
          <a:lstStyle/>
          <a:p>
            <a:pPr marL="0" indent="0">
              <a:buNone/>
            </a:pPr>
            <a:r>
              <a:rPr lang="fr-FR" dirty="0"/>
              <a:t>Ensuite, il vous suffit de cliquer sur une des vignettes et de vérifier les infos</a:t>
            </a:r>
          </a:p>
        </p:txBody>
      </p:sp>
      <p:pic>
        <p:nvPicPr>
          <p:cNvPr id="4" name="Image 3">
            <a:extLst>
              <a:ext uri="{FF2B5EF4-FFF2-40B4-BE49-F238E27FC236}">
                <a16:creationId xmlns:a16="http://schemas.microsoft.com/office/drawing/2014/main" id="{4A29F97B-8DCE-10BD-89F4-5323483F532B}"/>
              </a:ext>
            </a:extLst>
          </p:cNvPr>
          <p:cNvPicPr>
            <a:picLocks noChangeAspect="1"/>
          </p:cNvPicPr>
          <p:nvPr/>
        </p:nvPicPr>
        <p:blipFill>
          <a:blip r:embed="rId3"/>
          <a:stretch>
            <a:fillRect/>
          </a:stretch>
        </p:blipFill>
        <p:spPr>
          <a:xfrm>
            <a:off x="3286100" y="1916832"/>
            <a:ext cx="3933511" cy="4560593"/>
          </a:xfrm>
          <a:prstGeom prst="rect">
            <a:avLst/>
          </a:prstGeom>
        </p:spPr>
      </p:pic>
    </p:spTree>
    <p:extLst>
      <p:ext uri="{BB962C8B-B14F-4D97-AF65-F5344CB8AC3E}">
        <p14:creationId xmlns:p14="http://schemas.microsoft.com/office/powerpoint/2010/main" val="5765051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0" y="188640"/>
            <a:ext cx="12188825" cy="987896"/>
          </a:xfrm>
        </p:spPr>
        <p:txBody>
          <a:bodyPr rtlCol="0">
            <a:normAutofit/>
          </a:bodyPr>
          <a:lstStyle/>
          <a:p>
            <a:pPr algn="ctr"/>
            <a:r>
              <a:rPr lang="fr-FR" sz="4800" b="1" dirty="0"/>
              <a:t>La sécurité</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E3B6AE9E-7081-90E9-17E9-C1EF3E37047B}"/>
              </a:ext>
            </a:extLst>
          </p:cNvPr>
          <p:cNvSpPr>
            <a:spLocks noGrp="1"/>
          </p:cNvSpPr>
          <p:nvPr>
            <p:ph idx="1"/>
          </p:nvPr>
        </p:nvSpPr>
        <p:spPr>
          <a:xfrm>
            <a:off x="477788" y="1176536"/>
            <a:ext cx="11521280" cy="5492824"/>
          </a:xfrm>
        </p:spPr>
        <p:txBody>
          <a:bodyPr/>
          <a:lstStyle/>
          <a:p>
            <a:pPr marL="0" indent="0">
              <a:buNone/>
            </a:pPr>
            <a:r>
              <a:rPr lang="fr-FR" cap="all" dirty="0">
                <a:solidFill>
                  <a:srgbClr val="000000"/>
                </a:solidFill>
                <a:highlight>
                  <a:srgbClr val="FFFFFF"/>
                </a:highlight>
                <a:latin typeface="din-black"/>
              </a:rPr>
              <a:t>3 - Maîtrisez vos publications :</a:t>
            </a:r>
          </a:p>
          <a:p>
            <a:pPr marL="0" indent="0">
              <a:buNone/>
            </a:pPr>
            <a:endParaRPr lang="fr-FR" cap="all" dirty="0">
              <a:solidFill>
                <a:srgbClr val="000000"/>
              </a:solidFill>
              <a:highlight>
                <a:srgbClr val="FFFFFF"/>
              </a:highlight>
              <a:latin typeface="din-black"/>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Les réseaux sociaux permettent de communiquer auprès d’une grande audience que vous ne pourrez jamais complètement maîtriser. </a:t>
            </a:r>
          </a:p>
          <a:p>
            <a:pPr marL="0" inden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Même dans un cercle que l’on pense restreint, vos publications peuvent vous échapper et être rediffusées ou interprétées au-delà de ce que vous envisagiez. </a:t>
            </a:r>
          </a:p>
          <a:p>
            <a:pPr marL="0" inden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Ne diffusez pas d’informations personnelles ou sensibles qui pourraient être utilisées pour vous nuire. </a:t>
            </a:r>
          </a:p>
          <a:p>
            <a:pPr marL="0" inden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Faites également preuve de discernement lorsque vous évoquez votre travail car cela pourrait vous porter préjudice ainsi qu’à votre entreprise. </a:t>
            </a:r>
          </a:p>
          <a:p>
            <a:pPr marL="0" inden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Enfin, respectez évidemment la loi.</a:t>
            </a:r>
          </a:p>
          <a:p>
            <a:pPr marL="0" indent="0">
              <a:buNone/>
            </a:pPr>
            <a:endParaRPr lang="fr-FR" dirty="0"/>
          </a:p>
        </p:txBody>
      </p:sp>
    </p:spTree>
    <p:extLst>
      <p:ext uri="{BB962C8B-B14F-4D97-AF65-F5344CB8AC3E}">
        <p14:creationId xmlns:p14="http://schemas.microsoft.com/office/powerpoint/2010/main" val="26553556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0" y="188640"/>
            <a:ext cx="12188825" cy="987896"/>
          </a:xfrm>
        </p:spPr>
        <p:txBody>
          <a:bodyPr rtlCol="0">
            <a:normAutofit/>
          </a:bodyPr>
          <a:lstStyle/>
          <a:p>
            <a:pPr algn="ctr"/>
            <a:r>
              <a:rPr lang="fr-FR" sz="4800" b="1" dirty="0"/>
              <a:t>La sécurité</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E3B6AE9E-7081-90E9-17E9-C1EF3E37047B}"/>
              </a:ext>
            </a:extLst>
          </p:cNvPr>
          <p:cNvSpPr>
            <a:spLocks noGrp="1"/>
          </p:cNvSpPr>
          <p:nvPr>
            <p:ph idx="1"/>
          </p:nvPr>
        </p:nvSpPr>
        <p:spPr>
          <a:xfrm>
            <a:off x="477788" y="1176536"/>
            <a:ext cx="11521280" cy="5492824"/>
          </a:xfrm>
        </p:spPr>
        <p:txBody>
          <a:bodyPr/>
          <a:lstStyle/>
          <a:p>
            <a:pPr marL="0" indent="0">
              <a:buNone/>
            </a:pPr>
            <a:r>
              <a:rPr lang="fr-FR" cap="all" dirty="0">
                <a:solidFill>
                  <a:srgbClr val="000000"/>
                </a:solidFill>
                <a:highlight>
                  <a:srgbClr val="FFFFFF"/>
                </a:highlight>
                <a:latin typeface="din-black"/>
              </a:rPr>
              <a:t>4 - Faites attention à qui vous parlez :</a:t>
            </a:r>
          </a:p>
          <a:p>
            <a:pPr marL="0" indent="0">
              <a:buNone/>
            </a:pPr>
            <a:endParaRPr lang="fr-FR" cap="all" dirty="0">
              <a:solidFill>
                <a:srgbClr val="000000"/>
              </a:solidFill>
              <a:highlight>
                <a:srgbClr val="FFFFFF"/>
              </a:highlight>
              <a:latin typeface="din-black"/>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Les cybercriminels utilisent notamment les réseaux sociaux pour commettre des escroqueries et voler des informations personnelles ou professionnelles. </a:t>
            </a:r>
          </a:p>
          <a:p>
            <a:pPr marL="0" inden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Soyez vigilants, car à leur insu, vos « amis » ou contacts peuvent également vous envoyer ou partager des contenus malveillants, surtout s’ils se sont fait pirater leur compte sans le savoir. </a:t>
            </a:r>
          </a:p>
          <a:p>
            <a:pPr marL="0" inden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Quelques conseils supplémentaires : </a:t>
            </a: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	- n’envoyez jamais d’argent à quelqu’un sans avoir vérifié son identité au préalable, </a:t>
            </a: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	- n’envoyez jamais de photos ou vidéos intimes à des contacts virtuels qui pourraient en profiter pour vous faire chanter </a:t>
            </a: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	-méfiez-vous des jeux concours, des gains inattendus, ou des « super affaires », qui peuvent cacher des escroqueries </a:t>
            </a:r>
          </a:p>
          <a:p>
            <a:pPr marL="0" indent="0">
              <a:buNone/>
            </a:pPr>
            <a:endParaRPr lang="fr-FR" dirty="0"/>
          </a:p>
        </p:txBody>
      </p:sp>
    </p:spTree>
    <p:extLst>
      <p:ext uri="{BB962C8B-B14F-4D97-AF65-F5344CB8AC3E}">
        <p14:creationId xmlns:p14="http://schemas.microsoft.com/office/powerpoint/2010/main" val="26568177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0" y="188640"/>
            <a:ext cx="12188825" cy="987896"/>
          </a:xfrm>
        </p:spPr>
        <p:txBody>
          <a:bodyPr rtlCol="0">
            <a:normAutofit/>
          </a:bodyPr>
          <a:lstStyle/>
          <a:p>
            <a:pPr algn="ctr"/>
            <a:r>
              <a:rPr lang="fr-FR" sz="4800" b="1" dirty="0"/>
              <a:t>La sécurité</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E3B6AE9E-7081-90E9-17E9-C1EF3E37047B}"/>
              </a:ext>
            </a:extLst>
          </p:cNvPr>
          <p:cNvSpPr>
            <a:spLocks noGrp="1"/>
          </p:cNvSpPr>
          <p:nvPr>
            <p:ph idx="1"/>
          </p:nvPr>
        </p:nvSpPr>
        <p:spPr>
          <a:xfrm>
            <a:off x="405780" y="1176536"/>
            <a:ext cx="11593288" cy="5492824"/>
          </a:xfrm>
        </p:spPr>
        <p:txBody>
          <a:bodyPr>
            <a:normAutofit/>
          </a:bodyPr>
          <a:lstStyle/>
          <a:p>
            <a:pPr marL="0" indent="0">
              <a:buNone/>
            </a:pPr>
            <a:r>
              <a:rPr lang="fr-FR" cap="all" dirty="0">
                <a:solidFill>
                  <a:srgbClr val="000000"/>
                </a:solidFill>
                <a:highlight>
                  <a:srgbClr val="FFFFFF"/>
                </a:highlight>
                <a:latin typeface="din-black"/>
              </a:rPr>
              <a:t>5 - Contrôlez les applications tierces :</a:t>
            </a:r>
          </a:p>
          <a:p>
            <a:pPr marL="0" indent="0">
              <a:buNone/>
            </a:pPr>
            <a:endParaRPr lang="fr-FR" cap="all" dirty="0">
              <a:solidFill>
                <a:srgbClr val="000000"/>
              </a:solidFill>
              <a:highlight>
                <a:srgbClr val="FFFFFF"/>
              </a:highlight>
              <a:latin typeface="din-black"/>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Certaines applications proposent d’interagir avec votre compte de réseau social. Il peut s’agir de jeux, de quiz, de programmes alternatifs pour gérer votre compte. </a:t>
            </a:r>
          </a:p>
          <a:p>
            <a:pPr marL="0" inden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Ces applications demandent des autorisations qu’il faut examiner avec attention car une fois données, ces applications peuvent avoir accès à vos informations personnelles, vos contacts, vos publications, vos messages privés…</a:t>
            </a:r>
          </a:p>
          <a:p>
            <a:pPr marL="0" indent="0">
              <a:buNone/>
            </a:pPr>
            <a:br>
              <a:rPr lang="fr-FR" sz="1800" dirty="0">
                <a:solidFill>
                  <a:srgbClr val="061622"/>
                </a:solidFill>
                <a:highlight>
                  <a:srgbClr val="FFFFFF"/>
                </a:highlight>
                <a:latin typeface="Arial" panose="020B0604020202020204" pitchFamily="34" charset="0"/>
                <a:cs typeface="Arial" panose="020B0604020202020204" pitchFamily="34" charset="0"/>
              </a:rPr>
            </a:br>
            <a:br>
              <a:rPr lang="fr-FR" sz="1800" dirty="0">
                <a:solidFill>
                  <a:srgbClr val="061622"/>
                </a:solidFill>
                <a:highlight>
                  <a:srgbClr val="FFFFFF"/>
                </a:highlight>
                <a:latin typeface="Arial" panose="020B0604020202020204" pitchFamily="34" charset="0"/>
                <a:cs typeface="Arial" panose="020B0604020202020204" pitchFamily="34" charset="0"/>
              </a:rPr>
            </a:br>
            <a:r>
              <a:rPr lang="fr-FR" sz="1800" dirty="0">
                <a:solidFill>
                  <a:srgbClr val="061622"/>
                </a:solidFill>
                <a:highlight>
                  <a:srgbClr val="FFFFFF"/>
                </a:highlight>
                <a:latin typeface="Arial" panose="020B0604020202020204" pitchFamily="34" charset="0"/>
                <a:cs typeface="Arial" panose="020B0604020202020204" pitchFamily="34" charset="0"/>
              </a:rPr>
              <a:t>Ne les installez que depuis les sites ou magasins d’applications officiels, sinon vous risquez de donner l’accès à votre compte à un programme infecté par un </a:t>
            </a:r>
            <a:r>
              <a:rPr lang="fr-FR" sz="1800" dirty="0">
                <a:solidFill>
                  <a:srgbClr val="061622"/>
                </a:solidFill>
                <a:highlight>
                  <a:srgbClr val="FFFFFF"/>
                </a:highlight>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virus</a:t>
            </a:r>
            <a:r>
              <a:rPr lang="fr-FR" sz="1800" dirty="0">
                <a:solidFill>
                  <a:srgbClr val="061622"/>
                </a:solidFill>
                <a:highlight>
                  <a:srgbClr val="FFFFFF"/>
                </a:highlight>
                <a:latin typeface="Arial" panose="020B0604020202020204" pitchFamily="34" charset="0"/>
                <a:cs typeface="Arial" panose="020B0604020202020204" pitchFamily="34" charset="0"/>
              </a:rPr>
              <a:t>. </a:t>
            </a:r>
          </a:p>
          <a:p>
            <a:pPr marL="0" inden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Si l’application vous semble trop intrusive dans les autorisations qu’elle demande, ne l’installez pas. </a:t>
            </a:r>
          </a:p>
          <a:p>
            <a:pPr marL="0" inden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Enfin, pensez à désinstaller ces applications ou en révoquer les droits si vous ne vous en servez plus.</a:t>
            </a:r>
          </a:p>
          <a:p>
            <a:pPr marL="0" indent="0">
              <a:buNone/>
            </a:pPr>
            <a:endParaRPr lang="fr-FR" dirty="0"/>
          </a:p>
        </p:txBody>
      </p:sp>
    </p:spTree>
    <p:extLst>
      <p:ext uri="{BB962C8B-B14F-4D97-AF65-F5344CB8AC3E}">
        <p14:creationId xmlns:p14="http://schemas.microsoft.com/office/powerpoint/2010/main" val="281224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0" y="188640"/>
            <a:ext cx="12188825" cy="987896"/>
          </a:xfrm>
        </p:spPr>
        <p:txBody>
          <a:bodyPr rtlCol="0">
            <a:normAutofit/>
          </a:bodyPr>
          <a:lstStyle/>
          <a:p>
            <a:pPr algn="ctr"/>
            <a:r>
              <a:rPr lang="fr-FR" sz="4800" b="1" dirty="0"/>
              <a:t>La sécurité</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E3B6AE9E-7081-90E9-17E9-C1EF3E37047B}"/>
              </a:ext>
            </a:extLst>
          </p:cNvPr>
          <p:cNvSpPr>
            <a:spLocks noGrp="1"/>
          </p:cNvSpPr>
          <p:nvPr>
            <p:ph idx="1"/>
          </p:nvPr>
        </p:nvSpPr>
        <p:spPr>
          <a:xfrm>
            <a:off x="549796" y="1176536"/>
            <a:ext cx="11449272" cy="5492824"/>
          </a:xfrm>
        </p:spPr>
        <p:txBody>
          <a:bodyPr/>
          <a:lstStyle/>
          <a:p>
            <a:pPr marL="0" indent="0">
              <a:buNone/>
            </a:pPr>
            <a:r>
              <a:rPr lang="fr-FR" cap="all" dirty="0">
                <a:solidFill>
                  <a:srgbClr val="000000"/>
                </a:solidFill>
                <a:highlight>
                  <a:srgbClr val="FFFFFF"/>
                </a:highlight>
                <a:latin typeface="din-black"/>
              </a:rPr>
              <a:t>6 - Évitez les ordinateurs et les réseaux Wifi publics :</a:t>
            </a:r>
          </a:p>
          <a:p>
            <a:pPr marL="0" indent="0">
              <a:buNone/>
            </a:pPr>
            <a:endParaRPr lang="fr-FR" cap="all" dirty="0">
              <a:solidFill>
                <a:srgbClr val="000000"/>
              </a:solidFill>
              <a:highlight>
                <a:srgbClr val="FFFFFF"/>
              </a:highlight>
              <a:latin typeface="din-black"/>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Utiliser un ordinateur en libre accès ou un réseau </a:t>
            </a:r>
            <a:r>
              <a:rPr lang="fr-FR" sz="1800" dirty="0" err="1">
                <a:solidFill>
                  <a:srgbClr val="061622"/>
                </a:solidFill>
                <a:highlight>
                  <a:srgbClr val="FFFFFF"/>
                </a:highlight>
                <a:latin typeface="Arial" panose="020B0604020202020204" pitchFamily="34" charset="0"/>
                <a:cs typeface="Arial" panose="020B0604020202020204" pitchFamily="34" charset="0"/>
              </a:rPr>
              <a:t>WiFi</a:t>
            </a:r>
            <a:r>
              <a:rPr lang="fr-FR" sz="1800" dirty="0">
                <a:solidFill>
                  <a:srgbClr val="061622"/>
                </a:solidFill>
                <a:highlight>
                  <a:srgbClr val="FFFFFF"/>
                </a:highlight>
                <a:latin typeface="Arial" panose="020B0604020202020204" pitchFamily="34" charset="0"/>
                <a:cs typeface="Arial" panose="020B0604020202020204" pitchFamily="34" charset="0"/>
              </a:rPr>
              <a:t> public est risqué car ils peuvent être piégés ou contrôlés par un cybercriminel. </a:t>
            </a:r>
          </a:p>
          <a:p>
            <a:pPr marL="0" inden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Lorsque vous vous connectez à votre compte de réseau social par ce moyen, vous pouvez vous faire voler votre mot de passe et donc vous faire pirater votre compte. </a:t>
            </a:r>
          </a:p>
          <a:p>
            <a:pPr marL="0" inden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Évitez dans la mesure du possible de renseigner des in- formations sensibles ou personnelles sur un matériel ou un réseau qui n’est pas le vôtre.</a:t>
            </a:r>
          </a:p>
          <a:p>
            <a:pPr marL="0" inden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Si vous y êtes contraint malgré tout, pensez à bien vous déconnecter de votre compte après utilisation pour empêcher que quelqu’un puisse y accéder après vous.</a:t>
            </a:r>
          </a:p>
          <a:p>
            <a:pPr marL="0" indent="0">
              <a:buNone/>
            </a:pPr>
            <a:endParaRPr lang="fr-FR" dirty="0"/>
          </a:p>
        </p:txBody>
      </p:sp>
    </p:spTree>
    <p:extLst>
      <p:ext uri="{BB962C8B-B14F-4D97-AF65-F5344CB8AC3E}">
        <p14:creationId xmlns:p14="http://schemas.microsoft.com/office/powerpoint/2010/main" val="20858664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1629916" y="476672"/>
            <a:ext cx="9144001" cy="987896"/>
          </a:xfrm>
        </p:spPr>
        <p:txBody>
          <a:bodyPr rtlCol="0">
            <a:normAutofit/>
          </a:bodyPr>
          <a:lstStyle/>
          <a:p>
            <a:pPr algn="ctr" rtl="0"/>
            <a:r>
              <a:rPr lang="fr-FR" sz="6000" dirty="0"/>
              <a:t>Sommaire</a:t>
            </a:r>
          </a:p>
        </p:txBody>
      </p:sp>
      <p:sp>
        <p:nvSpPr>
          <p:cNvPr id="14" name="Espace réservé du contenu 13"/>
          <p:cNvSpPr>
            <a:spLocks noGrp="1"/>
          </p:cNvSpPr>
          <p:nvPr>
            <p:ph idx="1"/>
          </p:nvPr>
        </p:nvSpPr>
        <p:spPr>
          <a:xfrm>
            <a:off x="3430116" y="3068960"/>
            <a:ext cx="7848872" cy="2088232"/>
          </a:xfrm>
        </p:spPr>
        <p:txBody>
          <a:bodyPr rtlCol="0">
            <a:noAutofit/>
          </a:bodyPr>
          <a:lstStyle/>
          <a:p>
            <a:r>
              <a:rPr lang="fr-FR" sz="3600" b="1" dirty="0"/>
              <a:t>Les différents réseaux sociaux</a:t>
            </a:r>
          </a:p>
          <a:p>
            <a:r>
              <a:rPr lang="fr-FR" sz="3600" b="1" dirty="0"/>
              <a:t>Quels sont les dangers ?</a:t>
            </a:r>
          </a:p>
          <a:p>
            <a:r>
              <a:rPr lang="fr-FR" sz="3600" b="1" dirty="0"/>
              <a:t>La sécurité</a:t>
            </a:r>
          </a:p>
        </p:txBody>
      </p:sp>
      <p:pic>
        <p:nvPicPr>
          <p:cNvPr id="5" name="Imag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3772" y="4293096"/>
            <a:ext cx="2160240" cy="2133516"/>
          </a:xfrm>
          <a:prstGeom prst="rect">
            <a:avLst/>
          </a:prstGeom>
        </p:spPr>
      </p:pic>
    </p:spTree>
    <p:extLst>
      <p:ext uri="{BB962C8B-B14F-4D97-AF65-F5344CB8AC3E}">
        <p14:creationId xmlns:p14="http://schemas.microsoft.com/office/powerpoint/2010/main" val="21391325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14">
                                            <p:txEl>
                                              <p:pRg st="0" end="0"/>
                                            </p:txEl>
                                          </p:spTgt>
                                        </p:tgtEl>
                                        <p:attrNameLst>
                                          <p:attrName>style.visibility</p:attrName>
                                        </p:attrNameLst>
                                      </p:cBhvr>
                                      <p:to>
                                        <p:strVal val="visible"/>
                                      </p:to>
                                    </p:set>
                                    <p:animEffect transition="in" filter="wipe(down)">
                                      <p:cBhvr>
                                        <p:cTn id="7" dur="500"/>
                                        <p:tgtEl>
                                          <p:spTgt spid="1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14">
                                            <p:txEl>
                                              <p:pRg st="1" end="1"/>
                                            </p:txEl>
                                          </p:spTgt>
                                        </p:tgtEl>
                                        <p:attrNameLst>
                                          <p:attrName>style.visibility</p:attrName>
                                        </p:attrNameLst>
                                      </p:cBhvr>
                                      <p:to>
                                        <p:strVal val="visible"/>
                                      </p:to>
                                    </p:set>
                                    <p:animEffect transition="in" filter="wipe(down)">
                                      <p:cBhvr>
                                        <p:cTn id="12" dur="500"/>
                                        <p:tgtEl>
                                          <p:spTgt spid="1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4">
                                            <p:txEl>
                                              <p:pRg st="2" end="2"/>
                                            </p:txEl>
                                          </p:spTgt>
                                        </p:tgtEl>
                                        <p:attrNameLst>
                                          <p:attrName>style.visibility</p:attrName>
                                        </p:attrNameLst>
                                      </p:cBhvr>
                                      <p:to>
                                        <p:strVal val="visible"/>
                                      </p:to>
                                    </p:set>
                                    <p:animEffect transition="in" filter="wipe(down)">
                                      <p:cBhvr>
                                        <p:cTn id="17" dur="500"/>
                                        <p:tgtEl>
                                          <p:spTgt spid="1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0" y="188640"/>
            <a:ext cx="12188825" cy="987896"/>
          </a:xfrm>
        </p:spPr>
        <p:txBody>
          <a:bodyPr rtlCol="0">
            <a:normAutofit/>
          </a:bodyPr>
          <a:lstStyle/>
          <a:p>
            <a:pPr algn="ctr"/>
            <a:r>
              <a:rPr lang="fr-FR" sz="4800" b="1" dirty="0"/>
              <a:t>La sécurité</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E3B6AE9E-7081-90E9-17E9-C1EF3E37047B}"/>
              </a:ext>
            </a:extLst>
          </p:cNvPr>
          <p:cNvSpPr>
            <a:spLocks noGrp="1"/>
          </p:cNvSpPr>
          <p:nvPr>
            <p:ph idx="1"/>
          </p:nvPr>
        </p:nvSpPr>
        <p:spPr>
          <a:xfrm>
            <a:off x="765820" y="1176536"/>
            <a:ext cx="11233248" cy="5492824"/>
          </a:xfrm>
        </p:spPr>
        <p:txBody>
          <a:bodyPr/>
          <a:lstStyle/>
          <a:p>
            <a:pPr marL="0" indent="0">
              <a:buNone/>
            </a:pPr>
            <a:r>
              <a:rPr lang="fr-FR" cap="all" dirty="0">
                <a:solidFill>
                  <a:srgbClr val="000000"/>
                </a:solidFill>
                <a:highlight>
                  <a:srgbClr val="FFFFFF"/>
                </a:highlight>
                <a:latin typeface="din-black"/>
              </a:rPr>
              <a:t>7 - Vérifiez régulièrement les connexions à votre compte :</a:t>
            </a:r>
          </a:p>
          <a:p>
            <a:pPr marL="0" indent="0">
              <a:buNone/>
            </a:pPr>
            <a:endParaRPr lang="fr-FR" cap="all" dirty="0">
              <a:solidFill>
                <a:srgbClr val="000000"/>
              </a:solidFill>
              <a:highlight>
                <a:srgbClr val="FFFFFF"/>
              </a:highlight>
              <a:latin typeface="din-black"/>
            </a:endParaRPr>
          </a:p>
          <a:p>
            <a:pPr marL="0" indent="0">
              <a:buNone/>
            </a:pPr>
            <a:endParaRPr lang="fr-FR" cap="all" dirty="0">
              <a:solidFill>
                <a:srgbClr val="000000"/>
              </a:solidFill>
              <a:highlight>
                <a:srgbClr val="FFFFFF"/>
              </a:highlight>
              <a:latin typeface="din-black"/>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La plupart des réseaux sociaux offrent des fonctionnalités qui vous permettent de voir les connexions ou sessions actives sur votre compte depuis les différents appareils que vous utilisez pour y accéder. </a:t>
            </a:r>
          </a:p>
          <a:p>
            <a:pPr marL="0" inden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Consultez régulièrement ces informations. </a:t>
            </a:r>
          </a:p>
          <a:p>
            <a:pPr marL="0" inden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Si vous détectez une session ou une connexion inconnue ou que vous n’utilisez plus, déconnectez-la. </a:t>
            </a:r>
          </a:p>
          <a:p>
            <a:pPr marL="0" inden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Au moindre doute, considérez qu’il peut s’agir d’un piratage et changez immédiatement votre mot de passe (voir conseil n°1).</a:t>
            </a:r>
          </a:p>
        </p:txBody>
      </p:sp>
    </p:spTree>
    <p:extLst>
      <p:ext uri="{BB962C8B-B14F-4D97-AF65-F5344CB8AC3E}">
        <p14:creationId xmlns:p14="http://schemas.microsoft.com/office/powerpoint/2010/main" val="2988833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0" y="188640"/>
            <a:ext cx="12188825" cy="987896"/>
          </a:xfrm>
        </p:spPr>
        <p:txBody>
          <a:bodyPr rtlCol="0">
            <a:normAutofit/>
          </a:bodyPr>
          <a:lstStyle/>
          <a:p>
            <a:pPr algn="ctr"/>
            <a:r>
              <a:rPr lang="fr-FR" sz="4800" b="1" dirty="0"/>
              <a:t>La sécurité</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E3B6AE9E-7081-90E9-17E9-C1EF3E37047B}"/>
              </a:ext>
            </a:extLst>
          </p:cNvPr>
          <p:cNvSpPr>
            <a:spLocks noGrp="1"/>
          </p:cNvSpPr>
          <p:nvPr>
            <p:ph idx="1"/>
          </p:nvPr>
        </p:nvSpPr>
        <p:spPr>
          <a:xfrm>
            <a:off x="549796" y="1176536"/>
            <a:ext cx="11449272" cy="5492824"/>
          </a:xfrm>
        </p:spPr>
        <p:txBody>
          <a:bodyPr/>
          <a:lstStyle/>
          <a:p>
            <a:pPr marL="0" indent="0">
              <a:buNone/>
            </a:pPr>
            <a:r>
              <a:rPr lang="fr-FR" cap="all" dirty="0">
                <a:solidFill>
                  <a:srgbClr val="000000"/>
                </a:solidFill>
                <a:highlight>
                  <a:srgbClr val="FFFFFF"/>
                </a:highlight>
                <a:latin typeface="din-black"/>
              </a:rPr>
              <a:t>8 - Faites preuve de discernement avec les informations publiées :</a:t>
            </a:r>
          </a:p>
          <a:p>
            <a:pPr marL="0" indent="0">
              <a:buNone/>
            </a:pPr>
            <a:endParaRPr lang="fr-FR" cap="all" dirty="0">
              <a:solidFill>
                <a:srgbClr val="000000"/>
              </a:solidFill>
              <a:highlight>
                <a:srgbClr val="FFFFFF"/>
              </a:highlight>
              <a:latin typeface="din-black"/>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Les réseaux sociaux sont de formidables et rapides outils d’information, mais n’importe qui peut aussi y publier n’importe quelle information, sans aucune vérification. </a:t>
            </a:r>
          </a:p>
          <a:p>
            <a:pPr marL="0" inden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Certaines informations peuvent donc être partiellement ou totalement fausses, parfois délibérément. </a:t>
            </a:r>
          </a:p>
          <a:p>
            <a:pPr marL="0" inden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Avec la puissance des réseaux sociaux, ces fausses informations (appelées « </a:t>
            </a:r>
            <a:r>
              <a:rPr lang="fr-FR" sz="1800" dirty="0">
                <a:solidFill>
                  <a:srgbClr val="061622"/>
                </a:solidFill>
                <a:highlight>
                  <a:srgbClr val="FFFFFF"/>
                </a:highlight>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fake news</a:t>
            </a:r>
            <a:r>
              <a:rPr lang="fr-FR" sz="1800" dirty="0">
                <a:solidFill>
                  <a:srgbClr val="061622"/>
                </a:solidFill>
                <a:highlight>
                  <a:srgbClr val="FFFFFF"/>
                </a:highlight>
                <a:latin typeface="Arial" panose="020B0604020202020204" pitchFamily="34" charset="0"/>
                <a:cs typeface="Arial" panose="020B0604020202020204" pitchFamily="34" charset="0"/>
              </a:rPr>
              <a:t> » en anglais) peuvent avoir de graves conséquences sur les personnes qui en sont victimes. </a:t>
            </a:r>
          </a:p>
          <a:p>
            <a:pPr marL="0" inden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Aussi, avant de considérer ou relayer une information, efforcez-vous d’en vérifier la véracité.</a:t>
            </a:r>
          </a:p>
          <a:p>
            <a:pPr marL="0" indent="0">
              <a:buNone/>
            </a:pPr>
            <a:endParaRPr lang="fr-FR" dirty="0"/>
          </a:p>
        </p:txBody>
      </p:sp>
    </p:spTree>
    <p:extLst>
      <p:ext uri="{BB962C8B-B14F-4D97-AF65-F5344CB8AC3E}">
        <p14:creationId xmlns:p14="http://schemas.microsoft.com/office/powerpoint/2010/main" val="1419394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0" y="188640"/>
            <a:ext cx="12188825" cy="987896"/>
          </a:xfrm>
        </p:spPr>
        <p:txBody>
          <a:bodyPr rtlCol="0">
            <a:normAutofit/>
          </a:bodyPr>
          <a:lstStyle/>
          <a:p>
            <a:pPr algn="ctr"/>
            <a:r>
              <a:rPr lang="fr-FR" sz="4800" b="1" dirty="0"/>
              <a:t>La sécurité</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E3B6AE9E-7081-90E9-17E9-C1EF3E37047B}"/>
              </a:ext>
            </a:extLst>
          </p:cNvPr>
          <p:cNvSpPr>
            <a:spLocks noGrp="1"/>
          </p:cNvSpPr>
          <p:nvPr>
            <p:ph idx="1"/>
          </p:nvPr>
        </p:nvSpPr>
        <p:spPr>
          <a:xfrm>
            <a:off x="477788" y="1176536"/>
            <a:ext cx="11521280" cy="5492824"/>
          </a:xfrm>
        </p:spPr>
        <p:txBody>
          <a:bodyPr>
            <a:normAutofit/>
          </a:bodyPr>
          <a:lstStyle/>
          <a:p>
            <a:pPr marL="0" indent="0">
              <a:buNone/>
            </a:pPr>
            <a:r>
              <a:rPr lang="fr-FR" cap="all" dirty="0">
                <a:solidFill>
                  <a:srgbClr val="000000"/>
                </a:solidFill>
                <a:highlight>
                  <a:srgbClr val="FFFFFF"/>
                </a:highlight>
                <a:latin typeface="din-black"/>
              </a:rPr>
              <a:t>9 - Utilisez en conscience l’authentification avec votre compte de réseau social sur d’autres sites :</a:t>
            </a:r>
          </a:p>
          <a:p>
            <a:pPr marL="0" indent="0">
              <a:buNone/>
            </a:pPr>
            <a:endParaRPr lang="fr-FR" cap="all" dirty="0">
              <a:solidFill>
                <a:srgbClr val="000000"/>
              </a:solidFill>
              <a:highlight>
                <a:srgbClr val="FFFFFF"/>
              </a:highlight>
              <a:latin typeface="din-black"/>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Pour s’y connecter, certains sites Internet vous proposent d’utiliser votre compte de réseau social. </a:t>
            </a:r>
          </a:p>
          <a:p>
            <a:pPr marL="0" inden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Cette fonctionnalité peut sembler pratique car elle évite de créer un compte et un mot de passe supplémentaires, mais cela signifie que vous allez communiquer au réseau social des informations sur ce que vous faites sur le site concerné, et à l’inverse que vous allez peut-être donner au site des droits d’accès sur votre compte de réseau social. </a:t>
            </a:r>
          </a:p>
          <a:p>
            <a:pPr marL="0" inden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De plus, si votre compte de réseau social était un jour piraté, le cybercriminel pourrait automatiquement accéder à tous ces sites en usurpant votre identité. </a:t>
            </a:r>
          </a:p>
          <a:p>
            <a:pPr marL="0" inden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Aussi, avant d’utiliser cette fonctionnalité, ayez bien conscience des risques et vérifiez attentivement les autorisations que vous délivrez.</a:t>
            </a:r>
          </a:p>
          <a:p>
            <a:pPr marL="0" indent="0">
              <a:buNone/>
            </a:pPr>
            <a:endParaRPr lang="fr-FR" dirty="0"/>
          </a:p>
        </p:txBody>
      </p:sp>
    </p:spTree>
    <p:extLst>
      <p:ext uri="{BB962C8B-B14F-4D97-AF65-F5344CB8AC3E}">
        <p14:creationId xmlns:p14="http://schemas.microsoft.com/office/powerpoint/2010/main" val="3405189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0" y="188640"/>
            <a:ext cx="12188825" cy="987896"/>
          </a:xfrm>
        </p:spPr>
        <p:txBody>
          <a:bodyPr rtlCol="0">
            <a:normAutofit/>
          </a:bodyPr>
          <a:lstStyle/>
          <a:p>
            <a:pPr algn="ctr"/>
            <a:r>
              <a:rPr lang="fr-FR" sz="4800" b="1" dirty="0"/>
              <a:t>La sécurité</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E3B6AE9E-7081-90E9-17E9-C1EF3E37047B}"/>
              </a:ext>
            </a:extLst>
          </p:cNvPr>
          <p:cNvSpPr>
            <a:spLocks noGrp="1"/>
          </p:cNvSpPr>
          <p:nvPr>
            <p:ph idx="1"/>
          </p:nvPr>
        </p:nvSpPr>
        <p:spPr>
          <a:xfrm>
            <a:off x="405780" y="1176536"/>
            <a:ext cx="11593288" cy="5492824"/>
          </a:xfrm>
        </p:spPr>
        <p:txBody>
          <a:bodyPr/>
          <a:lstStyle/>
          <a:p>
            <a:pPr marL="0" indent="0">
              <a:buNone/>
            </a:pPr>
            <a:r>
              <a:rPr lang="fr-FR" cap="all" dirty="0">
                <a:solidFill>
                  <a:srgbClr val="000000"/>
                </a:solidFill>
                <a:highlight>
                  <a:srgbClr val="FFFFFF"/>
                </a:highlight>
                <a:latin typeface="din-black"/>
              </a:rPr>
              <a:t>10 - Supprimez votre compte si vous ne l’utilisez plus :</a:t>
            </a:r>
          </a:p>
          <a:p>
            <a:pPr marL="0" indent="0">
              <a:buNone/>
            </a:pPr>
            <a:endParaRPr lang="fr-FR" cap="all" dirty="0">
              <a:solidFill>
                <a:srgbClr val="000000"/>
              </a:solidFill>
              <a:highlight>
                <a:srgbClr val="FFFFFF"/>
              </a:highlight>
              <a:latin typeface="din-black"/>
            </a:endParaRPr>
          </a:p>
          <a:p>
            <a:pPr marL="0" indent="0">
              <a:buNone/>
            </a:pPr>
            <a:endParaRPr lang="fr-FR" cap="all" dirty="0">
              <a:solidFill>
                <a:srgbClr val="000000"/>
              </a:solidFill>
              <a:highlight>
                <a:srgbClr val="FFFFFF"/>
              </a:highlight>
              <a:latin typeface="din-black"/>
            </a:endParaRP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Pour éviter que vos informations ne soient récupérées par des tiers ou que votre compte ne soit utilisé à votre insu, notamment pour usurper votre identité, supprimez-le si vous ne l’utilisez plus.</a:t>
            </a:r>
          </a:p>
        </p:txBody>
      </p:sp>
    </p:spTree>
    <p:extLst>
      <p:ext uri="{BB962C8B-B14F-4D97-AF65-F5344CB8AC3E}">
        <p14:creationId xmlns:p14="http://schemas.microsoft.com/office/powerpoint/2010/main" val="1666008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0" y="188640"/>
            <a:ext cx="12188825" cy="987896"/>
          </a:xfrm>
        </p:spPr>
        <p:txBody>
          <a:bodyPr rtlCol="0">
            <a:normAutofit/>
          </a:bodyPr>
          <a:lstStyle/>
          <a:p>
            <a:pPr algn="ctr"/>
            <a:r>
              <a:rPr lang="fr-FR" sz="4800" b="1" dirty="0"/>
              <a:t>La sécurité</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pic>
        <p:nvPicPr>
          <p:cNvPr id="4" name="Espace réservé du contenu 3">
            <a:extLst>
              <a:ext uri="{FF2B5EF4-FFF2-40B4-BE49-F238E27FC236}">
                <a16:creationId xmlns:a16="http://schemas.microsoft.com/office/drawing/2014/main" id="{C5CCBFF9-F825-2027-4BDD-B2D41ABA52F0}"/>
              </a:ext>
            </a:extLst>
          </p:cNvPr>
          <p:cNvPicPr>
            <a:picLocks noGrp="1" noChangeAspect="1"/>
          </p:cNvPicPr>
          <p:nvPr>
            <p:ph idx="1"/>
          </p:nvPr>
        </p:nvPicPr>
        <p:blipFill>
          <a:blip r:embed="rId3"/>
          <a:stretch>
            <a:fillRect/>
          </a:stretch>
        </p:blipFill>
        <p:spPr>
          <a:xfrm>
            <a:off x="261764" y="1712877"/>
            <a:ext cx="11636266" cy="3432245"/>
          </a:xfrm>
        </p:spPr>
      </p:pic>
    </p:spTree>
    <p:extLst>
      <p:ext uri="{BB962C8B-B14F-4D97-AF65-F5344CB8AC3E}">
        <p14:creationId xmlns:p14="http://schemas.microsoft.com/office/powerpoint/2010/main" val="26078774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1557908" y="188640"/>
            <a:ext cx="9144001" cy="987896"/>
          </a:xfrm>
        </p:spPr>
        <p:txBody>
          <a:bodyPr rtlCol="0">
            <a:normAutofit/>
          </a:bodyPr>
          <a:lstStyle/>
          <a:p>
            <a:pPr algn="ctr" rtl="0"/>
            <a:r>
              <a:rPr lang="fr-FR" sz="4800" dirty="0"/>
              <a:t>Les différents réseaux sociaux</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E3B6AE9E-7081-90E9-17E9-C1EF3E37047B}"/>
              </a:ext>
            </a:extLst>
          </p:cNvPr>
          <p:cNvSpPr>
            <a:spLocks noGrp="1"/>
          </p:cNvSpPr>
          <p:nvPr>
            <p:ph idx="1"/>
          </p:nvPr>
        </p:nvSpPr>
        <p:spPr>
          <a:xfrm>
            <a:off x="261764" y="1176536"/>
            <a:ext cx="11737304" cy="5492824"/>
          </a:xfrm>
        </p:spPr>
        <p:txBody>
          <a:bodyPr>
            <a:normAutofit/>
          </a:bodyPr>
          <a:lstStyle/>
          <a:p>
            <a:pPr algn="l" fontAlgn="base"/>
            <a:r>
              <a:rPr lang="fr-FR" sz="2400" b="1" i="0" dirty="0">
                <a:solidFill>
                  <a:srgbClr val="151515"/>
                </a:solidFill>
                <a:effectLst/>
                <a:highlight>
                  <a:srgbClr val="FFFFFF"/>
                </a:highlight>
                <a:latin typeface="Arial" panose="020B0604020202020204" pitchFamily="34" charset="0"/>
                <a:cs typeface="Arial" panose="020B0604020202020204" pitchFamily="34" charset="0"/>
              </a:rPr>
              <a:t>1 – Facebook (Meta), le réseau social aux 2,9 milliards d’utilisateurs actifs</a:t>
            </a:r>
          </a:p>
          <a:p>
            <a:pPr algn="l" fontAlgn="base"/>
            <a:endParaRPr lang="fr-FR" sz="2400" b="1" i="0" dirty="0">
              <a:solidFill>
                <a:srgbClr val="151515"/>
              </a:solidFill>
              <a:effectLst/>
              <a:highlight>
                <a:srgbClr val="FFFFFF"/>
              </a:highlight>
              <a:latin typeface="Arial" panose="020B0604020202020204" pitchFamily="34" charset="0"/>
              <a:cs typeface="Arial" panose="020B0604020202020204" pitchFamily="34" charset="0"/>
            </a:endParaRPr>
          </a:p>
          <a:p>
            <a:pPr lvl="1" fontAlgn="base"/>
            <a:r>
              <a:rPr lang="fr-FR" sz="1800" b="0" i="0" dirty="0">
                <a:solidFill>
                  <a:srgbClr val="061622"/>
                </a:solidFill>
                <a:effectLst/>
                <a:highlight>
                  <a:srgbClr val="FFFFFF"/>
                </a:highlight>
                <a:latin typeface="Arial" panose="020B0604020202020204" pitchFamily="34" charset="0"/>
                <a:cs typeface="Arial" panose="020B0604020202020204" pitchFamily="34" charset="0"/>
              </a:rPr>
              <a:t>Avec ses </a:t>
            </a:r>
            <a:r>
              <a:rPr lang="fr-FR" sz="1800" b="1" i="0" dirty="0">
                <a:solidFill>
                  <a:srgbClr val="061622"/>
                </a:solidFill>
                <a:effectLst/>
                <a:highlight>
                  <a:srgbClr val="FFFFFF"/>
                </a:highlight>
                <a:latin typeface="Arial" panose="020B0604020202020204" pitchFamily="34" charset="0"/>
                <a:cs typeface="Arial" panose="020B0604020202020204" pitchFamily="34" charset="0"/>
              </a:rPr>
              <a:t>3 milliards d’utilisateurs actifs mensuels à travers le monde</a:t>
            </a:r>
            <a:r>
              <a:rPr lang="fr-FR" sz="1800" b="0" i="0" dirty="0">
                <a:solidFill>
                  <a:srgbClr val="061622"/>
                </a:solidFill>
                <a:effectLst/>
                <a:highlight>
                  <a:srgbClr val="FFFFFF"/>
                </a:highlight>
                <a:latin typeface="Arial" panose="020B0604020202020204" pitchFamily="34" charset="0"/>
                <a:cs typeface="Arial" panose="020B0604020202020204" pitchFamily="34" charset="0"/>
              </a:rPr>
              <a:t>, </a:t>
            </a:r>
            <a:r>
              <a:rPr lang="fr-FR" sz="1800" b="1" i="0" u="sng" dirty="0">
                <a:solidFill>
                  <a:srgbClr val="84EBAD"/>
                </a:solidFill>
                <a:effectLst/>
                <a:highlight>
                  <a:srgbClr val="FFFFFF"/>
                </a:highlight>
                <a:latin typeface="Arial" panose="020B0604020202020204" pitchFamily="34" charset="0"/>
                <a:cs typeface="Arial" panose="020B0604020202020204" pitchFamily="34" charset="0"/>
                <a:hlinkClick r:id="rId3"/>
              </a:rPr>
              <a:t>Facebook</a:t>
            </a:r>
            <a:r>
              <a:rPr lang="fr-FR" sz="1800" b="0" i="0" dirty="0">
                <a:solidFill>
                  <a:srgbClr val="061622"/>
                </a:solidFill>
                <a:effectLst/>
                <a:highlight>
                  <a:srgbClr val="FFFFFF"/>
                </a:highlight>
                <a:latin typeface="Arial" panose="020B0604020202020204" pitchFamily="34" charset="0"/>
                <a:cs typeface="Arial" panose="020B0604020202020204" pitchFamily="34" charset="0"/>
              </a:rPr>
              <a:t> est sans nul doute le réseau social le plus populaire que le web ait connu actuellement. </a:t>
            </a:r>
          </a:p>
          <a:p>
            <a:pPr lvl="1" fontAlgn="base"/>
            <a:r>
              <a:rPr lang="fr-FR" sz="1800" b="0" i="0" dirty="0">
                <a:solidFill>
                  <a:srgbClr val="061622"/>
                </a:solidFill>
                <a:effectLst/>
                <a:highlight>
                  <a:srgbClr val="FFFFFF"/>
                </a:highlight>
                <a:latin typeface="Arial" panose="020B0604020202020204" pitchFamily="34" charset="0"/>
                <a:cs typeface="Arial" panose="020B0604020202020204" pitchFamily="34" charset="0"/>
              </a:rPr>
              <a:t>En France, le réseau social rassemble chaque mois plus de 35 millions d’utilisateurs. </a:t>
            </a:r>
          </a:p>
          <a:p>
            <a:pPr lvl="1" fontAlgn="base"/>
            <a:r>
              <a:rPr lang="fr-FR" sz="1800" b="0" i="0" dirty="0">
                <a:solidFill>
                  <a:srgbClr val="061622"/>
                </a:solidFill>
                <a:effectLst/>
                <a:highlight>
                  <a:srgbClr val="FFFFFF"/>
                </a:highlight>
                <a:latin typeface="Arial" panose="020B0604020202020204" pitchFamily="34" charset="0"/>
                <a:cs typeface="Arial" panose="020B0604020202020204" pitchFamily="34" charset="0"/>
              </a:rPr>
              <a:t>L’Inde compte le plus d’utilisateurs Facebook dans le monde (314,6 millions).</a:t>
            </a:r>
          </a:p>
          <a:p>
            <a:pPr marL="457063" lvl="1" indent="0" fontAlgn="base">
              <a:buNone/>
            </a:pPr>
            <a:endParaRPr lang="fr-FR" sz="1800" b="0" i="0" dirty="0">
              <a:solidFill>
                <a:srgbClr val="061622"/>
              </a:solidFill>
              <a:effectLst/>
              <a:highlight>
                <a:srgbClr val="FFFFFF"/>
              </a:highlight>
              <a:latin typeface="Arial" panose="020B0604020202020204" pitchFamily="34" charset="0"/>
              <a:cs typeface="Arial" panose="020B0604020202020204" pitchFamily="34" charset="0"/>
            </a:endParaRPr>
          </a:p>
          <a:p>
            <a:pPr algn="l" fontAlgn="base"/>
            <a:r>
              <a:rPr lang="fr-FR" sz="2400" b="1" dirty="0">
                <a:solidFill>
                  <a:srgbClr val="151515"/>
                </a:solidFill>
                <a:highlight>
                  <a:srgbClr val="FFFFFF"/>
                </a:highlight>
                <a:latin typeface="Arial" panose="020B0604020202020204" pitchFamily="34" charset="0"/>
                <a:cs typeface="Arial" panose="020B0604020202020204" pitchFamily="34" charset="0"/>
              </a:rPr>
              <a:t>2 – YouTube, le média social dédié au partage et au visionnage de vidéos</a:t>
            </a:r>
          </a:p>
          <a:p>
            <a:pPr algn="l" fontAlgn="base"/>
            <a:endParaRPr lang="fr-FR" sz="2400" b="1" dirty="0">
              <a:solidFill>
                <a:srgbClr val="151515"/>
              </a:solidFill>
              <a:highlight>
                <a:srgbClr val="FFFFFF"/>
              </a:highlight>
              <a:latin typeface="Arial" panose="020B0604020202020204" pitchFamily="34" charset="0"/>
              <a:cs typeface="Arial" panose="020B0604020202020204" pitchFamily="34" charset="0"/>
            </a:endParaRPr>
          </a:p>
          <a:p>
            <a:pPr lvl="1" fontAlgn="base"/>
            <a:r>
              <a:rPr lang="fr-FR" sz="1800" dirty="0">
                <a:solidFill>
                  <a:srgbClr val="061622"/>
                </a:solidFill>
                <a:highlight>
                  <a:srgbClr val="FFFFFF"/>
                </a:highlight>
                <a:latin typeface="Arial" panose="020B0604020202020204" pitchFamily="34" charset="0"/>
                <a:cs typeface="Arial" panose="020B0604020202020204" pitchFamily="34" charset="0"/>
                <a:hlinkClick r:id="rId4" tooltip="YouTube">
                  <a:extLst>
                    <a:ext uri="{A12FA001-AC4F-418D-AE19-62706E023703}">
                      <ahyp:hlinkClr xmlns:ahyp="http://schemas.microsoft.com/office/drawing/2018/hyperlinkcolor" val="tx"/>
                    </a:ext>
                  </a:extLst>
                </a:hlinkClick>
              </a:rPr>
              <a:t>YouTube</a:t>
            </a:r>
            <a:r>
              <a:rPr lang="fr-FR" sz="1800" dirty="0">
                <a:solidFill>
                  <a:srgbClr val="061622"/>
                </a:solidFill>
                <a:highlight>
                  <a:srgbClr val="FFFFFF"/>
                </a:highlight>
                <a:latin typeface="Arial" panose="020B0604020202020204" pitchFamily="34" charset="0"/>
                <a:cs typeface="Arial" panose="020B0604020202020204" pitchFamily="34" charset="0"/>
              </a:rPr>
              <a:t>, propriété de Google, est le réseau social numéro 1 dans le partage et le visionnage de vidéos.</a:t>
            </a:r>
          </a:p>
          <a:p>
            <a:pPr lvl="1" fontAlgn="base"/>
            <a:r>
              <a:rPr lang="fr-FR" sz="1400" dirty="0">
                <a:solidFill>
                  <a:srgbClr val="061622"/>
                </a:solidFill>
                <a:highlight>
                  <a:srgbClr val="FFFFFF"/>
                </a:highlight>
                <a:latin typeface="Arial" panose="020B0604020202020204" pitchFamily="34" charset="0"/>
                <a:cs typeface="Arial" panose="020B0604020202020204" pitchFamily="34" charset="0"/>
              </a:rPr>
              <a:t>L</a:t>
            </a:r>
            <a:r>
              <a:rPr lang="fr-FR" sz="1800" dirty="0">
                <a:solidFill>
                  <a:srgbClr val="061622"/>
                </a:solidFill>
                <a:highlight>
                  <a:srgbClr val="FFFFFF"/>
                </a:highlight>
                <a:latin typeface="Arial" panose="020B0604020202020204" pitchFamily="34" charset="0"/>
                <a:cs typeface="Arial" panose="020B0604020202020204" pitchFamily="34" charset="0"/>
              </a:rPr>
              <a:t>e contenu proposé par YouTube fédère une communauté de plus de 2,5 milliards de personnes dans le monde, dont 41,4 millions en France.</a:t>
            </a:r>
          </a:p>
          <a:p>
            <a:pPr lvl="1" fontAlgn="base"/>
            <a:r>
              <a:rPr lang="fr-FR" sz="1800" dirty="0">
                <a:solidFill>
                  <a:srgbClr val="061622"/>
                </a:solidFill>
                <a:highlight>
                  <a:srgbClr val="FFFFFF"/>
                </a:highlight>
                <a:latin typeface="Arial" panose="020B0604020202020204" pitchFamily="34" charset="0"/>
                <a:cs typeface="Arial" panose="020B0604020202020204" pitchFamily="34" charset="0"/>
              </a:rPr>
              <a:t>Depuis quelques mois, la plateforme est proposée sous deux versions, une version gratuite accessible par le grand public, et une version payante, où les publicités sont supprimées.</a:t>
            </a:r>
          </a:p>
          <a:p>
            <a:pPr lvl="1"/>
            <a:endParaRPr lang="fr-FR" dirty="0"/>
          </a:p>
        </p:txBody>
      </p:sp>
    </p:spTree>
    <p:extLst>
      <p:ext uri="{BB962C8B-B14F-4D97-AF65-F5344CB8AC3E}">
        <p14:creationId xmlns:p14="http://schemas.microsoft.com/office/powerpoint/2010/main" val="2849752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1557908" y="188640"/>
            <a:ext cx="9144001" cy="987896"/>
          </a:xfrm>
        </p:spPr>
        <p:txBody>
          <a:bodyPr rtlCol="0">
            <a:normAutofit/>
          </a:bodyPr>
          <a:lstStyle/>
          <a:p>
            <a:pPr algn="ctr" rtl="0"/>
            <a:r>
              <a:rPr lang="fr-FR" sz="4800" dirty="0"/>
              <a:t>Les différents réseaux sociaux</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E3B6AE9E-7081-90E9-17E9-C1EF3E37047B}"/>
              </a:ext>
            </a:extLst>
          </p:cNvPr>
          <p:cNvSpPr>
            <a:spLocks noGrp="1"/>
          </p:cNvSpPr>
          <p:nvPr>
            <p:ph idx="1"/>
          </p:nvPr>
        </p:nvSpPr>
        <p:spPr>
          <a:xfrm>
            <a:off x="261764" y="1176536"/>
            <a:ext cx="11737304" cy="5492824"/>
          </a:xfrm>
        </p:spPr>
        <p:txBody>
          <a:bodyPr/>
          <a:lstStyle/>
          <a:p>
            <a:pPr algn="l" fontAlgn="base"/>
            <a:r>
              <a:rPr lang="fr-FR" sz="2400" b="1" dirty="0">
                <a:solidFill>
                  <a:srgbClr val="151515"/>
                </a:solidFill>
                <a:highlight>
                  <a:srgbClr val="FFFFFF"/>
                </a:highlight>
                <a:latin typeface="Arial" panose="020B0604020202020204" pitchFamily="34" charset="0"/>
                <a:cs typeface="Arial" panose="020B0604020202020204" pitchFamily="34" charset="0"/>
              </a:rPr>
              <a:t>3 – WhatsApp, le réseau social dédié aux conversations</a:t>
            </a:r>
          </a:p>
          <a:p>
            <a:pPr algn="l" fontAlgn="base"/>
            <a:endParaRPr lang="fr-FR" sz="2400" b="1" dirty="0">
              <a:solidFill>
                <a:srgbClr val="151515"/>
              </a:solidFill>
              <a:highlight>
                <a:srgbClr val="FFFFFF"/>
              </a:highlight>
              <a:latin typeface="Arial" panose="020B0604020202020204" pitchFamily="34" charset="0"/>
              <a:cs typeface="Arial" panose="020B0604020202020204" pitchFamily="34" charset="0"/>
            </a:endParaRPr>
          </a:p>
          <a:p>
            <a:pPr lvl="1" fontAlgn="base"/>
            <a:r>
              <a:rPr lang="fr-FR" sz="1800" dirty="0">
                <a:solidFill>
                  <a:srgbClr val="061622"/>
                </a:solidFill>
                <a:highlight>
                  <a:srgbClr val="FFFFFF"/>
                </a:highlight>
                <a:latin typeface="Arial" panose="020B0604020202020204" pitchFamily="34" charset="0"/>
                <a:cs typeface="Arial" panose="020B0604020202020204" pitchFamily="34" charset="0"/>
              </a:rPr>
              <a:t>Racheté par Facebook, </a:t>
            </a:r>
            <a:r>
              <a:rPr lang="fr-FR" sz="1800" dirty="0">
                <a:solidFill>
                  <a:srgbClr val="061622"/>
                </a:solidFill>
                <a:highlight>
                  <a:srgbClr val="FFFFFF"/>
                </a:highlight>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WhatsApp</a:t>
            </a:r>
            <a:r>
              <a:rPr lang="fr-FR" sz="1800" dirty="0">
                <a:solidFill>
                  <a:srgbClr val="061622"/>
                </a:solidFill>
                <a:highlight>
                  <a:srgbClr val="FFFFFF"/>
                </a:highlight>
                <a:latin typeface="Arial" panose="020B0604020202020204" pitchFamily="34" charset="0"/>
                <a:cs typeface="Arial" panose="020B0604020202020204" pitchFamily="34" charset="0"/>
              </a:rPr>
              <a:t> est une application mobile gratuite permettant de passer des appels et d’envoyer des messages gratuitement lorsque l’on dispose d’une connexion internet, depuis et vers n’importe quel pays du monde.</a:t>
            </a:r>
          </a:p>
          <a:p>
            <a:pPr lvl="1"/>
            <a:r>
              <a:rPr lang="fr-FR" sz="1800" dirty="0">
                <a:solidFill>
                  <a:srgbClr val="061622"/>
                </a:solidFill>
                <a:highlight>
                  <a:srgbClr val="FFFFFF"/>
                </a:highlight>
                <a:latin typeface="Arial" panose="020B0604020202020204" pitchFamily="34" charset="0"/>
                <a:cs typeface="Arial" panose="020B0604020202020204" pitchFamily="34" charset="0"/>
              </a:rPr>
              <a:t>Avec ses 2 milliards d’utilisateurs actifs dans le monde, WhatsApp est même devenue la plateforme la plus utilisée au quotidien, avec un taux d’ouverture quotidienne de 83,3 %.</a:t>
            </a:r>
          </a:p>
          <a:p>
            <a:pPr lvl="1"/>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algn="l" fontAlgn="base"/>
            <a:r>
              <a:rPr lang="fr-FR" sz="2400" b="1" dirty="0">
                <a:solidFill>
                  <a:srgbClr val="151515"/>
                </a:solidFill>
                <a:highlight>
                  <a:srgbClr val="FFFFFF"/>
                </a:highlight>
                <a:latin typeface="Arial" panose="020B0604020202020204" pitchFamily="34" charset="0"/>
                <a:cs typeface="Arial" panose="020B0604020202020204" pitchFamily="34" charset="0"/>
              </a:rPr>
              <a:t>4 – Instagram, le réseau social qui monte en flèche</a:t>
            </a:r>
          </a:p>
          <a:p>
            <a:pPr algn="l" fontAlgn="base"/>
            <a:endParaRPr lang="fr-FR" sz="2400" b="1" dirty="0">
              <a:solidFill>
                <a:srgbClr val="151515"/>
              </a:solidFill>
              <a:highlight>
                <a:srgbClr val="FFFFFF"/>
              </a:highlight>
              <a:latin typeface="Arial" panose="020B0604020202020204" pitchFamily="34" charset="0"/>
              <a:cs typeface="Arial" panose="020B0604020202020204" pitchFamily="34" charset="0"/>
            </a:endParaRPr>
          </a:p>
          <a:p>
            <a:pPr lvl="1" fontAlgn="base"/>
            <a:r>
              <a:rPr lang="fr-FR" sz="1800" dirty="0">
                <a:solidFill>
                  <a:srgbClr val="061622"/>
                </a:solidFill>
                <a:highlight>
                  <a:srgbClr val="FFFFFF"/>
                </a:highlight>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Instagram</a:t>
            </a:r>
            <a:r>
              <a:rPr lang="fr-FR" sz="1800" dirty="0">
                <a:solidFill>
                  <a:srgbClr val="061622"/>
                </a:solidFill>
                <a:highlight>
                  <a:srgbClr val="FFFFFF"/>
                </a:highlight>
                <a:latin typeface="Arial" panose="020B0604020202020204" pitchFamily="34" charset="0"/>
                <a:cs typeface="Arial" panose="020B0604020202020204" pitchFamily="34" charset="0"/>
              </a:rPr>
              <a:t> est un réseau social permettant le partage de photos, carrousel d’images et vidéos.</a:t>
            </a:r>
          </a:p>
          <a:p>
            <a:pPr lvl="1" fontAlgn="base"/>
            <a:r>
              <a:rPr lang="fr-FR" sz="1800" dirty="0">
                <a:solidFill>
                  <a:srgbClr val="061622"/>
                </a:solidFill>
                <a:highlight>
                  <a:srgbClr val="FFFFFF"/>
                </a:highlight>
                <a:latin typeface="Arial" panose="020B0604020202020204" pitchFamily="34" charset="0"/>
                <a:cs typeface="Arial" panose="020B0604020202020204" pitchFamily="34" charset="0"/>
              </a:rPr>
              <a:t>Le réseau social lancé en 2010 s’est fait connaître notamment grâce à ses filtres et ses options de retouche de photos qui permettent à n’importe qui de rendre ses photos plus attractives avant leur partage.</a:t>
            </a:r>
          </a:p>
          <a:p>
            <a:pPr lvl="1" fontAlgn="base"/>
            <a:r>
              <a:rPr lang="fr-FR" sz="1000" b="0" i="0" dirty="0">
                <a:solidFill>
                  <a:srgbClr val="061622"/>
                </a:solidFill>
                <a:effectLst/>
                <a:highlight>
                  <a:srgbClr val="FFFFFF"/>
                </a:highlight>
                <a:latin typeface="Roboto" panose="02000000000000000000" pitchFamily="2" charset="0"/>
              </a:rPr>
              <a:t> </a:t>
            </a:r>
            <a:r>
              <a:rPr lang="fr-FR" sz="1800" dirty="0">
                <a:solidFill>
                  <a:srgbClr val="061622"/>
                </a:solidFill>
                <a:highlight>
                  <a:srgbClr val="FFFFFF"/>
                </a:highlight>
                <a:latin typeface="Arial" panose="020B0604020202020204" pitchFamily="34" charset="0"/>
                <a:cs typeface="Arial" panose="020B0604020202020204" pitchFamily="34" charset="0"/>
              </a:rPr>
              <a:t>2 milliards d’utilisateurs</a:t>
            </a:r>
          </a:p>
          <a:p>
            <a:pPr lvl="1" fontAlgn="base"/>
            <a:r>
              <a:rPr lang="fr-FR" sz="1800" dirty="0">
                <a:solidFill>
                  <a:srgbClr val="061622"/>
                </a:solidFill>
                <a:highlight>
                  <a:srgbClr val="FFFFFF"/>
                </a:highlight>
                <a:latin typeface="Arial" panose="020B0604020202020204" pitchFamily="34" charset="0"/>
                <a:cs typeface="Arial" panose="020B0604020202020204" pitchFamily="34" charset="0"/>
              </a:rPr>
              <a:t>En 2024, Instagram est considéré comme le réseau social préféré de la population dans le monde (16,5 %).</a:t>
            </a:r>
          </a:p>
          <a:p>
            <a:pPr lvl="1" fontAlgn="base"/>
            <a:endParaRPr lang="fr-FR" sz="1800" dirty="0">
              <a:solidFill>
                <a:srgbClr val="061622"/>
              </a:solidFill>
              <a:highlight>
                <a:srgbClr val="FFFFFF"/>
              </a:highlight>
              <a:latin typeface="Arial" panose="020B0604020202020204" pitchFamily="34" charset="0"/>
              <a:cs typeface="Arial" panose="020B0604020202020204" pitchFamily="34" charset="0"/>
            </a:endParaRPr>
          </a:p>
          <a:p>
            <a:pPr marL="457063" lvl="1" indent="0">
              <a:buNone/>
            </a:pPr>
            <a:endParaRPr lang="fr-FR" sz="1800" dirty="0">
              <a:solidFill>
                <a:srgbClr val="061622"/>
              </a:solidFill>
              <a:highlight>
                <a:srgbClr val="FFFFFF"/>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24688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1557908" y="188640"/>
            <a:ext cx="9144001" cy="987896"/>
          </a:xfrm>
        </p:spPr>
        <p:txBody>
          <a:bodyPr rtlCol="0">
            <a:normAutofit/>
          </a:bodyPr>
          <a:lstStyle/>
          <a:p>
            <a:pPr algn="ctr" rtl="0"/>
            <a:r>
              <a:rPr lang="fr-FR" sz="4800" dirty="0"/>
              <a:t>Les différents réseaux sociaux</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E3B6AE9E-7081-90E9-17E9-C1EF3E37047B}"/>
              </a:ext>
            </a:extLst>
          </p:cNvPr>
          <p:cNvSpPr>
            <a:spLocks noGrp="1"/>
          </p:cNvSpPr>
          <p:nvPr>
            <p:ph idx="1"/>
          </p:nvPr>
        </p:nvSpPr>
        <p:spPr>
          <a:xfrm>
            <a:off x="405780" y="1176536"/>
            <a:ext cx="11593288" cy="5492824"/>
          </a:xfrm>
        </p:spPr>
        <p:txBody>
          <a:bodyPr/>
          <a:lstStyle/>
          <a:p>
            <a:pPr algn="l" fontAlgn="base"/>
            <a:r>
              <a:rPr lang="fr-FR" sz="2400" b="1" dirty="0">
                <a:solidFill>
                  <a:srgbClr val="151515"/>
                </a:solidFill>
                <a:highlight>
                  <a:srgbClr val="FFFFFF"/>
                </a:highlight>
                <a:latin typeface="Arial" panose="020B0604020202020204" pitchFamily="34" charset="0"/>
                <a:cs typeface="Arial" panose="020B0604020202020204" pitchFamily="34" charset="0"/>
              </a:rPr>
              <a:t>5 – </a:t>
            </a:r>
            <a:r>
              <a:rPr lang="fr-FR" sz="2400" b="1" dirty="0" err="1">
                <a:solidFill>
                  <a:srgbClr val="151515"/>
                </a:solidFill>
                <a:highlight>
                  <a:srgbClr val="FFFFFF"/>
                </a:highlight>
                <a:latin typeface="Arial" panose="020B0604020202020204" pitchFamily="34" charset="0"/>
                <a:cs typeface="Arial" panose="020B0604020202020204" pitchFamily="34" charset="0"/>
              </a:rPr>
              <a:t>TikTok</a:t>
            </a:r>
            <a:r>
              <a:rPr lang="fr-FR" sz="2400" b="1" dirty="0">
                <a:solidFill>
                  <a:srgbClr val="151515"/>
                </a:solidFill>
                <a:highlight>
                  <a:srgbClr val="FFFFFF"/>
                </a:highlight>
                <a:latin typeface="Arial" panose="020B0604020202020204" pitchFamily="34" charset="0"/>
                <a:cs typeface="Arial" panose="020B0604020202020204" pitchFamily="34" charset="0"/>
              </a:rPr>
              <a:t>, les courtes vidéos en musique</a:t>
            </a:r>
          </a:p>
          <a:p>
            <a:pPr algn="l" fontAlgn="base"/>
            <a:endParaRPr lang="fr-FR" b="1" i="0" dirty="0">
              <a:solidFill>
                <a:srgbClr val="151515"/>
              </a:solidFill>
              <a:effectLst/>
              <a:highlight>
                <a:srgbClr val="FFFFFF"/>
              </a:highlight>
              <a:latin typeface="Roboto" panose="02000000000000000000" pitchFamily="2" charset="0"/>
            </a:endParaRPr>
          </a:p>
          <a:p>
            <a:pPr lvl="1" fontAlgn="base"/>
            <a:r>
              <a:rPr lang="fr-FR" sz="1800" dirty="0">
                <a:solidFill>
                  <a:srgbClr val="061622"/>
                </a:solidFill>
                <a:highlight>
                  <a:srgbClr val="FFFFFF"/>
                </a:highlight>
                <a:latin typeface="Arial" panose="020B0604020202020204" pitchFamily="34" charset="0"/>
                <a:cs typeface="Arial" panose="020B0604020202020204" pitchFamily="34" charset="0"/>
              </a:rPr>
              <a:t>Lancée en 2016, </a:t>
            </a:r>
            <a:r>
              <a:rPr lang="fr-FR" sz="1800" dirty="0" err="1">
                <a:solidFill>
                  <a:srgbClr val="061622"/>
                </a:solidFill>
                <a:highlight>
                  <a:srgbClr val="FFFFFF"/>
                </a:highlight>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TikTok</a:t>
            </a:r>
            <a:r>
              <a:rPr lang="fr-FR" sz="1800" dirty="0">
                <a:solidFill>
                  <a:srgbClr val="061622"/>
                </a:solidFill>
                <a:highlight>
                  <a:srgbClr val="FFFFFF"/>
                </a:highlight>
                <a:latin typeface="Arial" panose="020B0604020202020204" pitchFamily="34" charset="0"/>
                <a:cs typeface="Arial" panose="020B0604020202020204" pitchFamily="34" charset="0"/>
              </a:rPr>
              <a:t> est une application mobile permettant à ses utilisateurs de prendre de courtes vidéos et d’y associer une musique, des enregistrements de films/sketchs ou des sons. </a:t>
            </a:r>
          </a:p>
          <a:p>
            <a:pPr lvl="1" fontAlgn="base"/>
            <a:r>
              <a:rPr lang="fr-FR" sz="1800" dirty="0">
                <a:solidFill>
                  <a:srgbClr val="061622"/>
                </a:solidFill>
                <a:highlight>
                  <a:srgbClr val="FFFFFF"/>
                </a:highlight>
                <a:latin typeface="Arial" panose="020B0604020202020204" pitchFamily="34" charset="0"/>
                <a:cs typeface="Arial" panose="020B0604020202020204" pitchFamily="34" charset="0"/>
              </a:rPr>
              <a:t>L’application permet, tout comme Snapchat et Instagram, d’ajouter des filtres et effets sur les vidéos.</a:t>
            </a:r>
          </a:p>
          <a:p>
            <a:pPr lvl="1" fontAlgn="base"/>
            <a:r>
              <a:rPr lang="fr-FR" sz="1800" dirty="0">
                <a:solidFill>
                  <a:srgbClr val="061622"/>
                </a:solidFill>
                <a:highlight>
                  <a:srgbClr val="FFFFFF"/>
                </a:highlight>
                <a:latin typeface="Arial" panose="020B0604020202020204" pitchFamily="34" charset="0"/>
                <a:cs typeface="Arial" panose="020B0604020202020204" pitchFamily="34" charset="0"/>
              </a:rPr>
              <a:t>En 2020, l’application revendiquait déjà plus de 800 millions d’utilisateurs actifs mensuels. </a:t>
            </a:r>
          </a:p>
          <a:p>
            <a:pPr lvl="1" fontAlgn="base"/>
            <a:r>
              <a:rPr lang="fr-FR" sz="1800" dirty="0">
                <a:solidFill>
                  <a:srgbClr val="061622"/>
                </a:solidFill>
                <a:highlight>
                  <a:srgbClr val="FFFFFF"/>
                </a:highlight>
                <a:latin typeface="Arial" panose="020B0604020202020204" pitchFamily="34" charset="0"/>
                <a:cs typeface="Arial" panose="020B0604020202020204" pitchFamily="34" charset="0"/>
              </a:rPr>
              <a:t>En 2024, ce sont plus d’1,6 milliard d’utilisateurs actifs que recense la plateforme, ce qui la positionne parmi les réseaux sociaux qui connaissent le plus de croissance actuellement</a:t>
            </a:r>
          </a:p>
          <a:p>
            <a:endParaRPr lang="fr-FR" dirty="0"/>
          </a:p>
        </p:txBody>
      </p:sp>
    </p:spTree>
    <p:extLst>
      <p:ext uri="{BB962C8B-B14F-4D97-AF65-F5344CB8AC3E}">
        <p14:creationId xmlns:p14="http://schemas.microsoft.com/office/powerpoint/2010/main" val="2901998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1557908" y="188640"/>
            <a:ext cx="9144001" cy="987896"/>
          </a:xfrm>
        </p:spPr>
        <p:txBody>
          <a:bodyPr rtlCol="0">
            <a:normAutofit/>
          </a:bodyPr>
          <a:lstStyle/>
          <a:p>
            <a:pPr algn="ctr" rtl="0"/>
            <a:r>
              <a:rPr lang="fr-FR" sz="4800" dirty="0"/>
              <a:t>Les différents réseaux sociaux</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pic>
        <p:nvPicPr>
          <p:cNvPr id="4" name="Espace réservé du contenu 3">
            <a:extLst>
              <a:ext uri="{FF2B5EF4-FFF2-40B4-BE49-F238E27FC236}">
                <a16:creationId xmlns:a16="http://schemas.microsoft.com/office/drawing/2014/main" id="{2CDF9328-0B3E-44AE-7300-FAD6511CFE77}"/>
              </a:ext>
            </a:extLst>
          </p:cNvPr>
          <p:cNvPicPr>
            <a:picLocks noGrp="1" noChangeAspect="1"/>
          </p:cNvPicPr>
          <p:nvPr>
            <p:ph idx="1"/>
          </p:nvPr>
        </p:nvPicPr>
        <p:blipFill>
          <a:blip r:embed="rId3"/>
          <a:stretch>
            <a:fillRect/>
          </a:stretch>
        </p:blipFill>
        <p:spPr>
          <a:xfrm>
            <a:off x="3214092" y="1075263"/>
            <a:ext cx="5616623" cy="5623815"/>
          </a:xfrm>
        </p:spPr>
      </p:pic>
    </p:spTree>
    <p:extLst>
      <p:ext uri="{BB962C8B-B14F-4D97-AF65-F5344CB8AC3E}">
        <p14:creationId xmlns:p14="http://schemas.microsoft.com/office/powerpoint/2010/main" val="3769077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0" y="188640"/>
            <a:ext cx="12188825" cy="987896"/>
          </a:xfrm>
        </p:spPr>
        <p:txBody>
          <a:bodyPr rtlCol="0">
            <a:normAutofit/>
          </a:bodyPr>
          <a:lstStyle/>
          <a:p>
            <a:pPr algn="ctr"/>
            <a:r>
              <a:rPr lang="fr-FR" sz="4800" b="1" dirty="0"/>
              <a:t>Quels sont les dangers ?</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E3B6AE9E-7081-90E9-17E9-C1EF3E37047B}"/>
              </a:ext>
            </a:extLst>
          </p:cNvPr>
          <p:cNvSpPr>
            <a:spLocks noGrp="1"/>
          </p:cNvSpPr>
          <p:nvPr>
            <p:ph idx="1"/>
          </p:nvPr>
        </p:nvSpPr>
        <p:spPr>
          <a:xfrm>
            <a:off x="693812" y="1176536"/>
            <a:ext cx="11305256" cy="5492824"/>
          </a:xfrm>
        </p:spPr>
        <p:txBody>
          <a:bodyPr/>
          <a:lstStyle/>
          <a:p>
            <a:pPr marL="0" indent="0">
              <a:buNone/>
            </a:pPr>
            <a:r>
              <a:rPr lang="fr-FR" b="0" i="0" cap="all" dirty="0">
                <a:solidFill>
                  <a:srgbClr val="000000"/>
                </a:solidFill>
                <a:effectLst/>
                <a:highlight>
                  <a:srgbClr val="FFFFFF"/>
                </a:highlight>
                <a:latin typeface="din-black"/>
              </a:rPr>
              <a:t>1 - </a:t>
            </a:r>
            <a:r>
              <a:rPr lang="fr-FR" sz="2400" b="1" dirty="0">
                <a:solidFill>
                  <a:srgbClr val="151515"/>
                </a:solidFill>
                <a:highlight>
                  <a:srgbClr val="FFFFFF"/>
                </a:highlight>
                <a:latin typeface="Arial" panose="020B0604020202020204" pitchFamily="34" charset="0"/>
                <a:cs typeface="Arial" panose="020B0604020202020204" pitchFamily="34" charset="0"/>
              </a:rPr>
              <a:t>ATTEINTE À LA VIE PRIVÉE :</a:t>
            </a:r>
          </a:p>
          <a:p>
            <a:pPr marL="0" indent="0">
              <a:buNone/>
            </a:pPr>
            <a:endParaRPr lang="fr-FR" sz="2400" b="1" dirty="0">
              <a:solidFill>
                <a:srgbClr val="151515"/>
              </a:solidFill>
              <a:highlight>
                <a:srgbClr val="FFFFFF"/>
              </a:highlight>
              <a:latin typeface="Arial" panose="020B0604020202020204" pitchFamily="34" charset="0"/>
              <a:cs typeface="Arial" panose="020B0604020202020204" pitchFamily="34" charset="0"/>
            </a:endParaRPr>
          </a:p>
          <a:p>
            <a:pPr marL="0" indent="0">
              <a:buNone/>
            </a:pPr>
            <a:r>
              <a:rPr lang="fr-FR" sz="2400" b="1" dirty="0">
                <a:solidFill>
                  <a:srgbClr val="151515"/>
                </a:solidFill>
                <a:highlight>
                  <a:srgbClr val="FFFFFF"/>
                </a:highlight>
                <a:latin typeface="Arial" panose="020B0604020202020204" pitchFamily="34" charset="0"/>
                <a:cs typeface="Arial" panose="020B0604020202020204" pitchFamily="34" charset="0"/>
              </a:rPr>
              <a:t>	- </a:t>
            </a:r>
            <a:r>
              <a:rPr lang="fr-FR" sz="1800" dirty="0">
                <a:solidFill>
                  <a:srgbClr val="061622"/>
                </a:solidFill>
                <a:highlight>
                  <a:srgbClr val="FFFFFF"/>
                </a:highlight>
                <a:latin typeface="Arial" panose="020B0604020202020204" pitchFamily="34" charset="0"/>
                <a:cs typeface="Arial" panose="020B0604020202020204" pitchFamily="34" charset="0"/>
              </a:rPr>
              <a:t>Prenons l’exemple de WhatsApp: </a:t>
            </a: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	- Rappelons-le, ce réseau social utilisé aujourd’hui par plus de 2 milliards de personnes a décidé la modification de ses conditions générales d’utilisation en janvier 2021. </a:t>
            </a: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	Dans ces nouvelles conditions, il est question de partager vos données stockées sur l’application avec vos autres comptes sur les réseaux sociaux (Facebook, Instagram…). </a:t>
            </a: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	Cette décision, motivée par la volonté de Facebook de créer un socle de communication commun entre toutes ses plateformes (Facebook, WhatsApp et Instagram), a été fortement critiquée. </a:t>
            </a: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	Elle se donne le droit d’utiliser vos informations personnelles sans votre consentement. </a:t>
            </a: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	Cela a permis notamment à d’autres plateformes plus « sécurisées » et pourtant moins bien connues, comme </a:t>
            </a:r>
            <a:r>
              <a:rPr lang="fr-FR" sz="1800" dirty="0" err="1">
                <a:solidFill>
                  <a:srgbClr val="061622"/>
                </a:solidFill>
                <a:highlight>
                  <a:srgbClr val="FFFFFF"/>
                </a:highlight>
                <a:latin typeface="Arial" panose="020B0604020202020204" pitchFamily="34" charset="0"/>
                <a:cs typeface="Arial" panose="020B0604020202020204" pitchFamily="34" charset="0"/>
              </a:rPr>
              <a:t>Telegram</a:t>
            </a:r>
            <a:r>
              <a:rPr lang="fr-FR" sz="1800" dirty="0">
                <a:solidFill>
                  <a:srgbClr val="061622"/>
                </a:solidFill>
                <a:highlight>
                  <a:srgbClr val="FFFFFF"/>
                </a:highlight>
                <a:latin typeface="Arial" panose="020B0604020202020204" pitchFamily="34" charset="0"/>
                <a:cs typeface="Arial" panose="020B0604020202020204" pitchFamily="34" charset="0"/>
              </a:rPr>
              <a:t> ou Signal, de glaner de nouvelles parts de marché.</a:t>
            </a:r>
          </a:p>
          <a:p>
            <a:endParaRPr lang="fr-FR" dirty="0"/>
          </a:p>
        </p:txBody>
      </p:sp>
    </p:spTree>
    <p:extLst>
      <p:ext uri="{BB962C8B-B14F-4D97-AF65-F5344CB8AC3E}">
        <p14:creationId xmlns:p14="http://schemas.microsoft.com/office/powerpoint/2010/main" val="19493509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0" y="188640"/>
            <a:ext cx="12188825" cy="987896"/>
          </a:xfrm>
        </p:spPr>
        <p:txBody>
          <a:bodyPr rtlCol="0">
            <a:normAutofit/>
          </a:bodyPr>
          <a:lstStyle/>
          <a:p>
            <a:pPr algn="ctr"/>
            <a:r>
              <a:rPr lang="fr-FR" sz="4800" b="1" dirty="0"/>
              <a:t>Quels sont les dangers ?</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E3B6AE9E-7081-90E9-17E9-C1EF3E37047B}"/>
              </a:ext>
            </a:extLst>
          </p:cNvPr>
          <p:cNvSpPr>
            <a:spLocks noGrp="1"/>
          </p:cNvSpPr>
          <p:nvPr>
            <p:ph idx="1"/>
          </p:nvPr>
        </p:nvSpPr>
        <p:spPr>
          <a:xfrm>
            <a:off x="693812" y="1124744"/>
            <a:ext cx="11305256" cy="5733256"/>
          </a:xfrm>
        </p:spPr>
        <p:txBody>
          <a:bodyPr>
            <a:normAutofit fontScale="92500"/>
          </a:bodyPr>
          <a:lstStyle/>
          <a:p>
            <a:pPr marL="0" indent="0">
              <a:buNone/>
            </a:pPr>
            <a:r>
              <a:rPr lang="fr-FR" cap="all" dirty="0">
                <a:solidFill>
                  <a:srgbClr val="000000"/>
                </a:solidFill>
                <a:highlight>
                  <a:srgbClr val="FFFFFF"/>
                </a:highlight>
                <a:latin typeface="din-black"/>
              </a:rPr>
              <a:t>2 - USURPATION D’IDENTITÉ :</a:t>
            </a:r>
          </a:p>
          <a:p>
            <a:pPr marL="0" indent="0">
              <a:buNone/>
            </a:pPr>
            <a:endParaRPr lang="fr-FR" cap="all" dirty="0">
              <a:solidFill>
                <a:srgbClr val="000000"/>
              </a:solidFill>
              <a:highlight>
                <a:srgbClr val="FFFFFF"/>
              </a:highlight>
              <a:latin typeface="din-black"/>
            </a:endParaRPr>
          </a:p>
          <a:p>
            <a:pPr marL="0" indent="0" algn="just">
              <a:buNone/>
            </a:pPr>
            <a:r>
              <a:rPr lang="fr-FR" cap="all" dirty="0">
                <a:solidFill>
                  <a:srgbClr val="000000"/>
                </a:solidFill>
                <a:highlight>
                  <a:srgbClr val="FFFFFF"/>
                </a:highlight>
                <a:latin typeface="din-black"/>
              </a:rPr>
              <a:t>	- </a:t>
            </a:r>
            <a:r>
              <a:rPr lang="fr-FR" sz="1800" dirty="0">
                <a:solidFill>
                  <a:srgbClr val="061622"/>
                </a:solidFill>
                <a:highlight>
                  <a:srgbClr val="FFFFFF"/>
                </a:highlight>
                <a:latin typeface="Arial" panose="020B0604020202020204" pitchFamily="34" charset="0"/>
                <a:cs typeface="Arial" panose="020B0604020202020204" pitchFamily="34" charset="0"/>
              </a:rPr>
              <a:t>Vous ne devriez pas être surpris de trouver sur les réseaux sociaux des profils qui usurpent votre identité. </a:t>
            </a:r>
          </a:p>
          <a:p>
            <a:pPr marL="0" indent="0" algn="just">
              <a:buNone/>
            </a:pPr>
            <a:r>
              <a:rPr lang="fr-FR" sz="1800" dirty="0">
                <a:solidFill>
                  <a:srgbClr val="061622"/>
                </a:solidFill>
                <a:highlight>
                  <a:srgbClr val="FFFFFF"/>
                </a:highlight>
                <a:latin typeface="Arial" panose="020B0604020202020204" pitchFamily="34" charset="0"/>
                <a:cs typeface="Arial" panose="020B0604020202020204" pitchFamily="34" charset="0"/>
              </a:rPr>
              <a:t>	Le vol d’identité est, en effet, l’un des plus grands dangers de ces plateformes sociales. Bien que certaines d’entre elles, comme Facebook, aient rendu un peu plus sévère le processus de création d’un compte et d’authentification pour y accéder (authentification à deux facteurs), ce phénomène continue de se répandre.</a:t>
            </a:r>
          </a:p>
          <a:p>
            <a:pPr marL="0" indent="0" algn="just">
              <a:buNone/>
            </a:pPr>
            <a:r>
              <a:rPr lang="fr-FR" sz="1800" dirty="0">
                <a:solidFill>
                  <a:srgbClr val="061622"/>
                </a:solidFill>
                <a:highlight>
                  <a:srgbClr val="FFFFFF"/>
                </a:highlight>
                <a:latin typeface="Arial" panose="020B0604020202020204" pitchFamily="34" charset="0"/>
                <a:cs typeface="Arial" panose="020B0604020202020204" pitchFamily="34" charset="0"/>
              </a:rPr>
              <a:t>	- Sur certains réseaux, comme Twitter, il est encore possible de créer un profil fictif et de l’utiliser pour diffuser de fausses informations ou inciter à la haine. </a:t>
            </a:r>
          </a:p>
          <a:p>
            <a:pPr marL="0" indent="0" algn="just">
              <a:buNone/>
            </a:pPr>
            <a:r>
              <a:rPr lang="fr-FR" sz="1800" dirty="0">
                <a:solidFill>
                  <a:srgbClr val="061622"/>
                </a:solidFill>
                <a:highlight>
                  <a:srgbClr val="FFFFFF"/>
                </a:highlight>
                <a:latin typeface="Arial" panose="020B0604020202020204" pitchFamily="34" charset="0"/>
                <a:cs typeface="Arial" panose="020B0604020202020204" pitchFamily="34" charset="0"/>
              </a:rPr>
              <a:t>	Grâce à un « faux » compte, il est même possible de harceler ou d’envoyer des logiciels malveillants à d’autres personnes.</a:t>
            </a: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 	- Selon une étude du cabinet américain </a:t>
            </a:r>
            <a:r>
              <a:rPr lang="fr-FR" sz="1800" dirty="0" err="1">
                <a:solidFill>
                  <a:srgbClr val="061622"/>
                </a:solidFill>
                <a:highlight>
                  <a:srgbClr val="FFFFFF"/>
                </a:highlight>
                <a:latin typeface="Arial" panose="020B0604020202020204" pitchFamily="34" charset="0"/>
                <a:cs typeface="Arial" panose="020B0604020202020204" pitchFamily="34" charset="0"/>
              </a:rPr>
              <a:t>Javelin</a:t>
            </a:r>
            <a:r>
              <a:rPr lang="fr-FR" sz="1800" dirty="0">
                <a:solidFill>
                  <a:srgbClr val="061622"/>
                </a:solidFill>
                <a:highlight>
                  <a:srgbClr val="FFFFFF"/>
                </a:highlight>
                <a:latin typeface="Arial" panose="020B0604020202020204" pitchFamily="34" charset="0"/>
                <a:cs typeface="Arial" panose="020B0604020202020204" pitchFamily="34" charset="0"/>
              </a:rPr>
              <a:t> </a:t>
            </a:r>
            <a:r>
              <a:rPr lang="fr-FR" sz="1800" dirty="0" err="1">
                <a:solidFill>
                  <a:srgbClr val="061622"/>
                </a:solidFill>
                <a:highlight>
                  <a:srgbClr val="FFFFFF"/>
                </a:highlight>
                <a:latin typeface="Arial" panose="020B0604020202020204" pitchFamily="34" charset="0"/>
                <a:cs typeface="Arial" panose="020B0604020202020204" pitchFamily="34" charset="0"/>
              </a:rPr>
              <a:t>Strategy</a:t>
            </a:r>
            <a:r>
              <a:rPr lang="fr-FR" sz="1800" dirty="0">
                <a:solidFill>
                  <a:srgbClr val="061622"/>
                </a:solidFill>
                <a:highlight>
                  <a:srgbClr val="FFFFFF"/>
                </a:highlight>
                <a:latin typeface="Arial" panose="020B0604020202020204" pitchFamily="34" charset="0"/>
                <a:cs typeface="Arial" panose="020B0604020202020204" pitchFamily="34" charset="0"/>
              </a:rPr>
              <a:t>, les personnes actives sur les réseaux sociaux encourent un risque 30 % supérieur de se voir usurper leur identité sur le Web à ceux qui ne les utilisent pas. </a:t>
            </a: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	Cette même enquête précise que ce pourcentage est de 46 % chez les personnes utilisant particulièrement Facebook, Instagram et Snapchat. </a:t>
            </a:r>
          </a:p>
          <a:p>
            <a:pPr marL="0" indent="0">
              <a:buNone/>
            </a:pPr>
            <a:r>
              <a:rPr lang="fr-FR" sz="1800" dirty="0">
                <a:solidFill>
                  <a:srgbClr val="061622"/>
                </a:solidFill>
                <a:highlight>
                  <a:srgbClr val="FFFFFF"/>
                </a:highlight>
                <a:latin typeface="Arial" panose="020B0604020202020204" pitchFamily="34" charset="0"/>
                <a:cs typeface="Arial" panose="020B0604020202020204" pitchFamily="34" charset="0"/>
              </a:rPr>
              <a:t>	Une autre enquête menée par </a:t>
            </a:r>
            <a:r>
              <a:rPr lang="fr-FR" sz="1800" dirty="0" err="1">
                <a:solidFill>
                  <a:srgbClr val="061622"/>
                </a:solidFill>
                <a:highlight>
                  <a:srgbClr val="FFFFFF"/>
                </a:highlight>
                <a:latin typeface="Arial" panose="020B0604020202020204" pitchFamily="34" charset="0"/>
                <a:cs typeface="Arial" panose="020B0604020202020204" pitchFamily="34" charset="0"/>
              </a:rPr>
              <a:t>Privacy</a:t>
            </a:r>
            <a:r>
              <a:rPr lang="fr-FR" sz="1800" dirty="0">
                <a:solidFill>
                  <a:srgbClr val="061622"/>
                </a:solidFill>
                <a:highlight>
                  <a:srgbClr val="FFFFFF"/>
                </a:highlight>
                <a:latin typeface="Arial" panose="020B0604020202020204" pitchFamily="34" charset="0"/>
                <a:cs typeface="Arial" panose="020B0604020202020204" pitchFamily="34" charset="0"/>
              </a:rPr>
              <a:t> </a:t>
            </a:r>
            <a:r>
              <a:rPr lang="fr-FR" sz="1800" dirty="0" err="1">
                <a:solidFill>
                  <a:srgbClr val="061622"/>
                </a:solidFill>
                <a:highlight>
                  <a:srgbClr val="FFFFFF"/>
                </a:highlight>
                <a:latin typeface="Arial" panose="020B0604020202020204" pitchFamily="34" charset="0"/>
                <a:cs typeface="Arial" panose="020B0604020202020204" pitchFamily="34" charset="0"/>
              </a:rPr>
              <a:t>Affairs</a:t>
            </a:r>
            <a:r>
              <a:rPr lang="fr-FR" sz="1800" dirty="0">
                <a:solidFill>
                  <a:srgbClr val="061622"/>
                </a:solidFill>
                <a:highlight>
                  <a:srgbClr val="FFFFFF"/>
                </a:highlight>
                <a:latin typeface="Arial" panose="020B0604020202020204" pitchFamily="34" charset="0"/>
                <a:cs typeface="Arial" panose="020B0604020202020204" pitchFamily="34" charset="0"/>
              </a:rPr>
              <a:t> a révélé qu’un compte Facebook piraté se vend sur le </a:t>
            </a:r>
            <a:r>
              <a:rPr lang="fr-FR" sz="1800" dirty="0" err="1">
                <a:solidFill>
                  <a:srgbClr val="061622"/>
                </a:solidFill>
                <a:highlight>
                  <a:srgbClr val="FFFFFF"/>
                </a:highlight>
                <a:latin typeface="Arial" panose="020B0604020202020204" pitchFamily="34" charset="0"/>
                <a:cs typeface="Arial" panose="020B0604020202020204" pitchFamily="34" charset="0"/>
              </a:rPr>
              <a:t>Dark</a:t>
            </a:r>
            <a:r>
              <a:rPr lang="fr-FR" sz="1800" dirty="0">
                <a:solidFill>
                  <a:srgbClr val="061622"/>
                </a:solidFill>
                <a:highlight>
                  <a:srgbClr val="FFFFFF"/>
                </a:highlight>
                <a:latin typeface="Arial" panose="020B0604020202020204" pitchFamily="34" charset="0"/>
                <a:cs typeface="Arial" panose="020B0604020202020204" pitchFamily="34" charset="0"/>
              </a:rPr>
              <a:t> Web au prix de 65 $. Ce montant est de 45 dollars pour un compte Instagram et de 35 $ pour un compte Twitter. Vu son importance, un compte Gmail </a:t>
            </a:r>
            <a:r>
              <a:rPr lang="fr-FR" sz="1800" dirty="0" err="1">
                <a:solidFill>
                  <a:srgbClr val="061622"/>
                </a:solidFill>
                <a:highlight>
                  <a:srgbClr val="FFFFFF"/>
                </a:highlight>
                <a:latin typeface="Arial" panose="020B0604020202020204" pitchFamily="34" charset="0"/>
                <a:cs typeface="Arial" panose="020B0604020202020204" pitchFamily="34" charset="0"/>
              </a:rPr>
              <a:t>hacké</a:t>
            </a:r>
            <a:r>
              <a:rPr lang="fr-FR" sz="1800" dirty="0">
                <a:solidFill>
                  <a:srgbClr val="061622"/>
                </a:solidFill>
                <a:highlight>
                  <a:srgbClr val="FFFFFF"/>
                </a:highlight>
                <a:latin typeface="Arial" panose="020B0604020202020204" pitchFamily="34" charset="0"/>
                <a:cs typeface="Arial" panose="020B0604020202020204" pitchFamily="34" charset="0"/>
              </a:rPr>
              <a:t> est vendu quant à lui au prix de 76 $.</a:t>
            </a:r>
          </a:p>
          <a:p>
            <a:endParaRPr lang="fr-FR" dirty="0"/>
          </a:p>
        </p:txBody>
      </p:sp>
    </p:spTree>
    <p:extLst>
      <p:ext uri="{BB962C8B-B14F-4D97-AF65-F5344CB8AC3E}">
        <p14:creationId xmlns:p14="http://schemas.microsoft.com/office/powerpoint/2010/main" val="4222181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re 12"/>
          <p:cNvSpPr>
            <a:spLocks noGrp="1"/>
          </p:cNvSpPr>
          <p:nvPr>
            <p:ph type="title"/>
          </p:nvPr>
        </p:nvSpPr>
        <p:spPr>
          <a:xfrm>
            <a:off x="0" y="188640"/>
            <a:ext cx="12188825" cy="987896"/>
          </a:xfrm>
        </p:spPr>
        <p:txBody>
          <a:bodyPr rtlCol="0">
            <a:normAutofit/>
          </a:bodyPr>
          <a:lstStyle/>
          <a:p>
            <a:pPr algn="ctr"/>
            <a:r>
              <a:rPr lang="fr-FR" sz="4800" b="1" dirty="0"/>
              <a:t>Quels sont les dangers ?</a:t>
            </a:r>
          </a:p>
        </p:txBody>
      </p:sp>
      <p:sp>
        <p:nvSpPr>
          <p:cNvPr id="6" name="Espace réservé du contenu 1"/>
          <p:cNvSpPr txBox="1">
            <a:spLocks/>
          </p:cNvSpPr>
          <p:nvPr/>
        </p:nvSpPr>
        <p:spPr>
          <a:xfrm>
            <a:off x="1197868" y="3789040"/>
            <a:ext cx="9134391" cy="1668017"/>
          </a:xfrm>
          <a:prstGeom prst="rect">
            <a:avLst/>
          </a:prstGeom>
        </p:spPr>
        <p:txBody>
          <a:bodyPr vert="horz" lIns="91440" tIns="45720" rIns="91440" bIns="45720" rtlCol="0">
            <a:normAutofit/>
          </a:bodyPr>
          <a:lstStyle>
            <a:lvl1pPr marL="223838" indent="-223838" algn="l" defTabSz="914400" rtl="0" eaLnBrk="1" latinLnBrk="0" hangingPunct="1">
              <a:lnSpc>
                <a:spcPct val="90000"/>
              </a:lnSpc>
              <a:spcBef>
                <a:spcPts val="1800"/>
              </a:spcBef>
              <a:buClr>
                <a:schemeClr val="accent1"/>
              </a:buClr>
              <a:buSzPct val="100000"/>
              <a:buFont typeface="Arial" pitchFamily="34" charset="0"/>
              <a:buChar char="•"/>
              <a:defRPr sz="2400" kern="1200">
                <a:solidFill>
                  <a:schemeClr val="tx1"/>
                </a:solidFill>
                <a:latin typeface="+mn-lt"/>
                <a:ea typeface="+mn-ea"/>
                <a:cs typeface="+mn-cs"/>
              </a:defRPr>
            </a:lvl1pPr>
            <a:lvl2pPr marL="463550" indent="-231775" algn="l" defTabSz="914400" rtl="0" eaLnBrk="1" latinLnBrk="0" hangingPunct="1">
              <a:lnSpc>
                <a:spcPct val="90000"/>
              </a:lnSpc>
              <a:spcBef>
                <a:spcPts val="1200"/>
              </a:spcBef>
              <a:buClr>
                <a:schemeClr val="accent1"/>
              </a:buClr>
              <a:buSzPct val="100000"/>
              <a:buFont typeface="Arial" pitchFamily="34" charset="0"/>
              <a:buChar char="•"/>
              <a:defRPr sz="2000" kern="1200">
                <a:solidFill>
                  <a:schemeClr val="tx1"/>
                </a:solidFill>
                <a:latin typeface="+mn-lt"/>
                <a:ea typeface="+mn-ea"/>
                <a:cs typeface="+mn-cs"/>
              </a:defRPr>
            </a:lvl2pPr>
            <a:lvl3pPr marL="682625" indent="-219075" algn="l" defTabSz="914400" rtl="0" eaLnBrk="1" latinLnBrk="0" hangingPunct="1">
              <a:lnSpc>
                <a:spcPct val="90000"/>
              </a:lnSpc>
              <a:spcBef>
                <a:spcPts val="600"/>
              </a:spcBef>
              <a:buClr>
                <a:schemeClr val="accent1"/>
              </a:buClr>
              <a:buSzPct val="100000"/>
              <a:buFont typeface="Arial" pitchFamily="34" charset="0"/>
              <a:buChar char="•"/>
              <a:defRPr sz="1800" kern="1200">
                <a:solidFill>
                  <a:schemeClr val="tx1"/>
                </a:solidFill>
                <a:latin typeface="+mn-lt"/>
                <a:ea typeface="+mn-ea"/>
                <a:cs typeface="+mn-cs"/>
              </a:defRPr>
            </a:lvl3pPr>
            <a:lvl4pPr marL="857250" indent="-174625"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4pPr>
            <a:lvl5pPr marL="1030288" indent="-173038" algn="l" defTabSz="914400" rtl="0" eaLnBrk="1" latinLnBrk="0" hangingPunct="1">
              <a:lnSpc>
                <a:spcPct val="90000"/>
              </a:lnSpc>
              <a:spcBef>
                <a:spcPts val="600"/>
              </a:spcBef>
              <a:buClr>
                <a:schemeClr val="accent1"/>
              </a:buClr>
              <a:buSzPct val="100000"/>
              <a:buFont typeface="Arial" pitchFamily="34" charset="0"/>
              <a:buChar char="•"/>
              <a:defRPr sz="1600" kern="1200">
                <a:solidFill>
                  <a:schemeClr val="tx1"/>
                </a:solidFill>
                <a:latin typeface="+mn-lt"/>
                <a:ea typeface="+mn-ea"/>
                <a:cs typeface="+mn-cs"/>
              </a:defRPr>
            </a:lvl5pPr>
            <a:lvl6pPr marL="1207008"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6pPr>
            <a:lvl7pPr marL="1380744"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7pPr>
            <a:lvl8pPr marL="1554480"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8pPr>
            <a:lvl9pPr marL="1728216" indent="-173736" algn="l" defTabSz="914400" rtl="0" eaLnBrk="1" latinLnBrk="0" hangingPunct="1">
              <a:spcBef>
                <a:spcPts val="600"/>
              </a:spcBef>
              <a:buClr>
                <a:schemeClr val="accent1"/>
              </a:buClr>
              <a:buFont typeface="Arial" pitchFamily="34" charset="0"/>
              <a:buChar char="•"/>
              <a:defRPr sz="1600" kern="1200">
                <a:solidFill>
                  <a:schemeClr val="tx1"/>
                </a:solidFill>
                <a:latin typeface="+mn-lt"/>
                <a:ea typeface="+mn-ea"/>
                <a:cs typeface="+mn-cs"/>
              </a:defRPr>
            </a:lvl9pPr>
          </a:lstStyle>
          <a:p>
            <a:pPr lvl="1">
              <a:buNone/>
            </a:pPr>
            <a:endParaRPr lang="fr-FR" dirty="0"/>
          </a:p>
        </p:txBody>
      </p:sp>
      <p:sp>
        <p:nvSpPr>
          <p:cNvPr id="3" name="Espace réservé du contenu 2">
            <a:extLst>
              <a:ext uri="{FF2B5EF4-FFF2-40B4-BE49-F238E27FC236}">
                <a16:creationId xmlns:a16="http://schemas.microsoft.com/office/drawing/2014/main" id="{E3B6AE9E-7081-90E9-17E9-C1EF3E37047B}"/>
              </a:ext>
            </a:extLst>
          </p:cNvPr>
          <p:cNvSpPr>
            <a:spLocks noGrp="1"/>
          </p:cNvSpPr>
          <p:nvPr>
            <p:ph idx="1"/>
          </p:nvPr>
        </p:nvSpPr>
        <p:spPr>
          <a:xfrm>
            <a:off x="405780" y="1176536"/>
            <a:ext cx="11593288" cy="5492824"/>
          </a:xfrm>
        </p:spPr>
        <p:txBody>
          <a:bodyPr>
            <a:normAutofit/>
          </a:bodyPr>
          <a:lstStyle/>
          <a:p>
            <a:pPr marL="0" indent="0">
              <a:buNone/>
            </a:pPr>
            <a:r>
              <a:rPr lang="fr-FR" cap="all" dirty="0">
                <a:solidFill>
                  <a:srgbClr val="000000"/>
                </a:solidFill>
                <a:highlight>
                  <a:srgbClr val="FFFFFF"/>
                </a:highlight>
                <a:latin typeface="din-black"/>
              </a:rPr>
              <a:t>4 - CYBERINTIMIDATION ET CHANTAGE :</a:t>
            </a:r>
          </a:p>
          <a:p>
            <a:pPr marL="0" indent="0">
              <a:buNone/>
            </a:pPr>
            <a:endParaRPr lang="fr-FR" cap="all" dirty="0">
              <a:solidFill>
                <a:srgbClr val="000000"/>
              </a:solidFill>
              <a:highlight>
                <a:srgbClr val="FFFFFF"/>
              </a:highlight>
              <a:latin typeface="din-black"/>
            </a:endParaRPr>
          </a:p>
          <a:p>
            <a:pPr lvl="1" algn="just"/>
            <a:r>
              <a:rPr lang="fr-FR" sz="1800" dirty="0">
                <a:solidFill>
                  <a:srgbClr val="061622"/>
                </a:solidFill>
                <a:highlight>
                  <a:srgbClr val="FFFFFF"/>
                </a:highlight>
                <a:latin typeface="Arial" panose="020B0604020202020204" pitchFamily="34" charset="0"/>
                <a:cs typeface="Arial" panose="020B0604020202020204" pitchFamily="34" charset="0"/>
              </a:rPr>
              <a:t>Les réseaux sociaux sont un lieu courant pour les </a:t>
            </a:r>
            <a:r>
              <a:rPr lang="fr-FR" sz="1800" dirty="0" err="1">
                <a:solidFill>
                  <a:srgbClr val="061622"/>
                </a:solidFill>
                <a:highlight>
                  <a:srgbClr val="FFFFFF"/>
                </a:highlight>
                <a:latin typeface="Arial" panose="020B0604020202020204" pitchFamily="34" charset="0"/>
                <a:cs typeface="Arial" panose="020B0604020202020204" pitchFamily="34" charset="0"/>
              </a:rPr>
              <a:t>cyber-harceleurs</a:t>
            </a:r>
            <a:r>
              <a:rPr lang="fr-FR" sz="1800" dirty="0">
                <a:solidFill>
                  <a:srgbClr val="061622"/>
                </a:solidFill>
                <a:highlight>
                  <a:srgbClr val="FFFFFF"/>
                </a:highlight>
                <a:latin typeface="Arial" panose="020B0604020202020204" pitchFamily="34" charset="0"/>
                <a:cs typeface="Arial" panose="020B0604020202020204" pitchFamily="34" charset="0"/>
              </a:rPr>
              <a:t>. Profitant de la fragilité mentale de certaines personnes, ils n’hésitent pas à leur envoyer des messages dans le seul but de les intimider ou pire encore, les faire chanter.</a:t>
            </a:r>
          </a:p>
          <a:p>
            <a:pPr lvl="1" algn="just"/>
            <a:r>
              <a:rPr lang="fr-FR" sz="1800" dirty="0">
                <a:solidFill>
                  <a:srgbClr val="061622"/>
                </a:solidFill>
                <a:highlight>
                  <a:srgbClr val="FFFFFF"/>
                </a:highlight>
                <a:latin typeface="Arial" panose="020B0604020202020204" pitchFamily="34" charset="0"/>
                <a:cs typeface="Arial" panose="020B0604020202020204" pitchFamily="34" charset="0"/>
              </a:rPr>
              <a:t>Le problème ici est que les plateformes sociales n’ont que très peu moyens de contrôles, pouvant filtrer les messages déplacés ou à caractères haineux. Il s’agit d’un danger récurrent dont les enfants et adolescents sont les premières victimes. Parfois, cela donne lieu à des événements tragiques.</a:t>
            </a:r>
          </a:p>
          <a:p>
            <a:pPr lvl="1" algn="just"/>
            <a:r>
              <a:rPr lang="fr-FR" sz="1800" dirty="0">
                <a:solidFill>
                  <a:srgbClr val="061622"/>
                </a:solidFill>
                <a:highlight>
                  <a:srgbClr val="FFFFFF"/>
                </a:highlight>
                <a:latin typeface="Arial" panose="020B0604020202020204" pitchFamily="34" charset="0"/>
                <a:cs typeface="Arial" panose="020B0604020202020204" pitchFamily="34" charset="0"/>
              </a:rPr>
              <a:t>Selon le dernier rapport de l’association e-enfance.org, ce phénomène touche particulièrement les plus jeunes. 10 % d’entre eux disent avoir déjà subi du cyberharcèlement, tandis que 21 % affirment connaître d’autres enfants qui ont été harcelés sur le Web. Mais, le pourcentage le plus choquant est celui de l’impunité, puisque dans 56 % des cas les auteurs du harcèlement ne sont pas sanctionnés.</a:t>
            </a:r>
          </a:p>
          <a:p>
            <a:pPr marL="0" indent="0">
              <a:buNone/>
            </a:pPr>
            <a:endParaRPr lang="fr-FR" cap="all" dirty="0">
              <a:solidFill>
                <a:srgbClr val="000000"/>
              </a:solidFill>
              <a:highlight>
                <a:srgbClr val="FFFFFF"/>
              </a:highlight>
              <a:latin typeface="din-black"/>
            </a:endParaRPr>
          </a:p>
          <a:p>
            <a:endParaRPr lang="fr-FR" dirty="0"/>
          </a:p>
        </p:txBody>
      </p:sp>
    </p:spTree>
    <p:extLst>
      <p:ext uri="{BB962C8B-B14F-4D97-AF65-F5344CB8AC3E}">
        <p14:creationId xmlns:p14="http://schemas.microsoft.com/office/powerpoint/2010/main" val="13550915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Digital Blue Tunnel">
      <a:dk1>
        <a:srgbClr val="000000"/>
      </a:dk1>
      <a:lt1>
        <a:sysClr val="window" lastClr="FFFFFF"/>
      </a:lt1>
      <a:dk2>
        <a:srgbClr val="001027"/>
      </a:dk2>
      <a:lt2>
        <a:srgbClr val="C1EBF7"/>
      </a:lt2>
      <a:accent1>
        <a:srgbClr val="56C5FF"/>
      </a:accent1>
      <a:accent2>
        <a:srgbClr val="4BB836"/>
      </a:accent2>
      <a:accent3>
        <a:srgbClr val="F8B004"/>
      </a:accent3>
      <a:accent4>
        <a:srgbClr val="972ACD"/>
      </a:accent4>
      <a:accent5>
        <a:srgbClr val="F86E24"/>
      </a:accent5>
      <a:accent6>
        <a:srgbClr val="DB30C7"/>
      </a:accent6>
      <a:hlink>
        <a:srgbClr val="F8B004"/>
      </a:hlink>
      <a:folHlink>
        <a:srgbClr val="969696"/>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Thème Office">
  <a:themeElements>
    <a:clrScheme name="Digital Blue Tunnel">
      <a:dk1>
        <a:srgbClr val="000000"/>
      </a:dk1>
      <a:lt1>
        <a:sysClr val="window" lastClr="FFFFFF"/>
      </a:lt1>
      <a:dk2>
        <a:srgbClr val="001027"/>
      </a:dk2>
      <a:lt2>
        <a:srgbClr val="C1EBF7"/>
      </a:lt2>
      <a:accent1>
        <a:srgbClr val="56C5FF"/>
      </a:accent1>
      <a:accent2>
        <a:srgbClr val="4BB836"/>
      </a:accent2>
      <a:accent3>
        <a:srgbClr val="F8B004"/>
      </a:accent3>
      <a:accent4>
        <a:srgbClr val="972ACD"/>
      </a:accent4>
      <a:accent5>
        <a:srgbClr val="F86E24"/>
      </a:accent5>
      <a:accent6>
        <a:srgbClr val="DB30C7"/>
      </a:accent6>
      <a:hlink>
        <a:srgbClr val="F8B004"/>
      </a:hlink>
      <a:folHlink>
        <a:srgbClr val="969696"/>
      </a:folHlink>
    </a:clrScheme>
    <a:fontScheme name="Corbel">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AssetEditForm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DirectSourceMarket xmlns="4873beb7-5857-4685-be1f-d57550cc96cc" xsi:nil="true"/>
    <ApprovalStatus xmlns="4873beb7-5857-4685-be1f-d57550cc96cc">InProgress</ApprovalStatus>
    <MarketSpecific xmlns="4873beb7-5857-4685-be1f-d57550cc96cc">false</MarketSpecific>
    <LocComments xmlns="4873beb7-5857-4685-be1f-d57550cc96cc" xsi:nil="true"/>
    <ThumbnailAssetId xmlns="4873beb7-5857-4685-be1f-d57550cc96cc" xsi:nil="true"/>
    <PrimaryImageGen xmlns="4873beb7-5857-4685-be1f-d57550cc96cc">true</PrimaryImageGen>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1564227</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Take your audience through a digital tunnel where they'll  burst through to the other side and see the information you want to present. Show them lists, charts, tables, SmartArt,  and pictures using a variety of layouts in widescreen (16X9) format. This design works well for subjects on science and technology, computers, communication, and more.   
</APDescription>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2012-05-11T02:04:00+00:00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UACurrentWords xmlns="4873beb7-5857-4685-be1f-d57550cc96cc" xsi:nil="true"/>
    <ArtSampleDocs xmlns="4873beb7-5857-4685-be1f-d57550cc96cc" xsi:nil="true"/>
    <UALocRecommendation xmlns="4873beb7-5857-4685-be1f-d57550cc96cc">Localize</UALocRecommendation>
    <Manager xmlns="4873beb7-5857-4685-be1f-d57550cc96cc" xsi:nil="true"/>
    <ShowIn xmlns="4873beb7-5857-4685-be1f-d57550cc96cc">Show everywhere</ShowIn>
    <UANotes xmlns="4873beb7-5857-4685-be1f-d57550cc96cc" xsi:nil="true"/>
    <TemplateStatus xmlns="4873beb7-5857-4685-be1f-d57550cc96cc">Complete</TemplateStatus>
    <InternalTagsTaxHTField0 xmlns="4873beb7-5857-4685-be1f-d57550cc96cc">
      <Terms xmlns="http://schemas.microsoft.com/office/infopath/2007/PartnerControls"/>
    </InternalTagsTaxHTField0>
    <CSXHash xmlns="4873beb7-5857-4685-be1f-d57550cc96cc" xsi:nil="true"/>
    <Downloads xmlns="4873beb7-5857-4685-be1f-d57550cc96cc">0</Downloads>
    <VoteCount xmlns="4873beb7-5857-4685-be1f-d57550cc96cc" xsi:nil="true"/>
    <OOCacheId xmlns="4873beb7-5857-4685-be1f-d57550cc96cc" xsi:nil="true"/>
    <IsDeleted xmlns="4873beb7-5857-4685-be1f-d57550cc96cc">false</IsDeleted>
    <AssetExpire xmlns="4873beb7-5857-4685-be1f-d57550cc96cc">2029-01-01T08:00:00+00:00</AssetExpire>
    <DSATActionTaken xmlns="4873beb7-5857-4685-be1f-d57550cc96cc" xsi:nil="true"/>
    <CSXSubmissionMarket xmlns="4873beb7-5857-4685-be1f-d57550cc96cc" xsi:nil="true"/>
    <TPExecutable xmlns="4873beb7-5857-4685-be1f-d57550cc96cc" xsi:nil="true"/>
    <SubmitterId xmlns="4873beb7-5857-4685-be1f-d57550cc96cc" xsi:nil="true"/>
    <EditorialTags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TP102895246</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835483</LocLastLocAttemptVersionLookup>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TaxCatchAll xmlns="4873beb7-5857-4685-be1f-d57550cc96cc"/>
    <Markets xmlns="4873beb7-5857-4685-be1f-d57550cc96cc"/>
    <UAProjectedTotalWords xmlns="4873beb7-5857-4685-be1f-d57550cc96cc" xsi:nil="true"/>
    <IntlLangReview xmlns="4873beb7-5857-4685-be1f-d57550cc96cc">false</IntlLangReview>
    <OutputCachingOn xmlns="4873beb7-5857-4685-be1f-d57550cc96cc">false</OutputCachingOn>
    <AverageRating xmlns="4873beb7-5857-4685-be1f-d57550cc96cc" xsi:nil="true"/>
    <APAuthor xmlns="4873beb7-5857-4685-be1f-d57550cc96cc">
      <UserInfo>
        <DisplayName>REDMOND\v-vaddu</DisplayName>
        <AccountId>2567</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OriginalRelease xmlns="4873beb7-5857-4685-be1f-d57550cc96cc">15</OriginalRelease>
    <TPLaunchHelpLinkType xmlns="4873beb7-5857-4685-be1f-d57550cc96cc">Template</TPLaunchHelpLinkType>
    <LocalizationTagsTaxHTField0 xmlns="4873beb7-5857-4685-be1f-d57550cc96cc">
      <Terms xmlns="http://schemas.microsoft.com/office/infopath/2007/PartnerControls"/>
    </LocalizationTagsTaxHTField0>
    <LocMarketGroupTiers2 xmlns="4873beb7-5857-4685-be1f-d57550cc96cc" xsi:nil="true"/>
  </documentManagement>
</p:properties>
</file>

<file path=customXml/itemProps1.xml><?xml version="1.0" encoding="utf-8"?>
<ds:datastoreItem xmlns:ds="http://schemas.openxmlformats.org/officeDocument/2006/customXml" ds:itemID="{22CCB507-0646-4A50-A4F7-7F385079D58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4228E6B-D70C-44BB-A81F-A245495F612B}">
  <ds:schemaRefs>
    <ds:schemaRef ds:uri="http://schemas.microsoft.com/sharepoint/v3/contenttype/forms"/>
  </ds:schemaRefs>
</ds:datastoreItem>
</file>

<file path=customXml/itemProps3.xml><?xml version="1.0" encoding="utf-8"?>
<ds:datastoreItem xmlns:ds="http://schemas.openxmlformats.org/officeDocument/2006/customXml" ds:itemID="{00E41224-0370-4595-877C-23316CD80004}">
  <ds:schemaRefs>
    <ds:schemaRef ds:uri="http://purl.org/dc/term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4873beb7-5857-4685-be1f-d57550cc96cc"/>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6</TotalTime>
  <Words>2446</Words>
  <Application>Microsoft Office PowerPoint</Application>
  <PresentationFormat>Personnalisé</PresentationFormat>
  <Paragraphs>207</Paragraphs>
  <Slides>24</Slides>
  <Notes>23</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24</vt:i4>
      </vt:variant>
    </vt:vector>
  </HeadingPairs>
  <TitlesOfParts>
    <vt:vector size="31" baseType="lpstr">
      <vt:lpstr>Arial</vt:lpstr>
      <vt:lpstr>Calibri</vt:lpstr>
      <vt:lpstr>Calibri Light</vt:lpstr>
      <vt:lpstr>Corbel</vt:lpstr>
      <vt:lpstr>din-black</vt:lpstr>
      <vt:lpstr>Roboto</vt:lpstr>
      <vt:lpstr>Thème Office</vt:lpstr>
      <vt:lpstr>Club Informatique Gennois</vt:lpstr>
      <vt:lpstr>Sommaire</vt:lpstr>
      <vt:lpstr>Les différents réseaux sociaux</vt:lpstr>
      <vt:lpstr>Les différents réseaux sociaux</vt:lpstr>
      <vt:lpstr>Les différents réseaux sociaux</vt:lpstr>
      <vt:lpstr>Les différents réseaux sociaux</vt:lpstr>
      <vt:lpstr>Quels sont les dangers ?</vt:lpstr>
      <vt:lpstr>Quels sont les dangers ?</vt:lpstr>
      <vt:lpstr>Quels sont les dangers ?</vt:lpstr>
      <vt:lpstr>Quels sont les dangers ?</vt:lpstr>
      <vt:lpstr>La sécurité</vt:lpstr>
      <vt:lpstr>La sécurité</vt:lpstr>
      <vt:lpstr>La sécurité</vt:lpstr>
      <vt:lpstr>La sécurité</vt:lpstr>
      <vt:lpstr>La sécurité</vt:lpstr>
      <vt:lpstr>La sécurité</vt:lpstr>
      <vt:lpstr>La sécurité</vt:lpstr>
      <vt:lpstr>La sécurité</vt:lpstr>
      <vt:lpstr>La sécurité</vt:lpstr>
      <vt:lpstr>La sécurité</vt:lpstr>
      <vt:lpstr>La sécurité</vt:lpstr>
      <vt:lpstr>La sécurité</vt:lpstr>
      <vt:lpstr>La sécurité</vt:lpstr>
      <vt:lpstr>La sécurité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ludovic pollier</cp:lastModifiedBy>
  <cp:revision>2</cp:revision>
  <cp:lastPrinted>2026-02-11T09:56:50Z</cp:lastPrinted>
  <dcterms:created xsi:type="dcterms:W3CDTF">2018-03-22T09:17:13Z</dcterms:created>
  <dcterms:modified xsi:type="dcterms:W3CDTF">2026-02-11T09:59:05Z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