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5" r:id="rId2"/>
    <p:sldId id="310" r:id="rId3"/>
    <p:sldId id="333" r:id="rId4"/>
    <p:sldId id="341" r:id="rId5"/>
    <p:sldId id="357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50" r:id="rId14"/>
    <p:sldId id="349" r:id="rId15"/>
    <p:sldId id="352" r:id="rId16"/>
    <p:sldId id="353" r:id="rId17"/>
    <p:sldId id="354" r:id="rId18"/>
    <p:sldId id="355" r:id="rId19"/>
    <p:sldId id="356" r:id="rId2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A8CB8-ED15-4A76-94BB-22E62AC68933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CAA1E-A09B-48A9-B926-61BFCF312B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046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5446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6728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11640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271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5380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EFBF-D0C1-1045-DA4F-90FA38AA8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F1B2BF7-44FD-CA93-47C0-7908823AD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0B8C0B-AAA9-14CC-1B2B-A2A7A0D3B5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7ECF6C0-D8F4-EDBB-B790-73FB77647A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010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52BFB-BC67-D46C-1E19-DA73C6E37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4F58190-4546-98D3-9433-7E4A7C3B31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72E7FF8-A132-0D4B-2742-59EC83CDB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34DFA5-BA3D-64D4-BC83-0A8D2A69D7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57116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4C33C-568B-7E4F-67EE-6A9EE6D5D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B0A40AC-FBC0-56F0-1A4E-575BCF49A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CA40CA1-EA38-F2FC-79F7-A14AEBF2B7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25835A-FFBD-46C1-88FC-074A58F7AA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9856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4A5D7-77D0-02E9-91B9-5F3F90644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8935195-FDED-CE8E-127E-7A5EA5570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939517-FE5E-48D9-8CA5-94C659F8D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09FD13-F1CB-F4FD-28FA-D3A11E3283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41051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B53FC-142E-6278-D745-0F39B3223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A48C41C-3502-F05E-3418-3DB71C2AC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AB8638F-7560-726C-4CE7-89DA7898A0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2C190E-BFA6-88A3-1784-50CA1CE790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004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2573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9045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C077A-113C-F7CD-CE3E-3B356230B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D5D0208-93ED-BEF2-22FE-09946F2069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947ADCD-5F6B-B2D0-E673-0677552C2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CC6663-8BDA-748F-4795-372A81197D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632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9585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3277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4133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487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7060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FF9269-7BAF-EBFA-2974-86AC4177A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0DF966-8808-7751-D5BB-5A9115A25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A10026-1F81-855A-67A2-1D9A1A917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BE625B-F30B-5919-CF5E-4F9FBDB0D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13195B-F6F6-1A50-3493-B6269578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12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673A34-A6C9-A035-02D4-8EC2CD68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631420-06A1-4C6C-C932-CA9117E4F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34AAFC-C6DA-C368-1DAB-2BB3C1BF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7CAA53-D8D3-9971-27DB-8572F6B7E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8ECEE5-F158-630C-DA6A-29713413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09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0488AC-BE54-C790-E39D-42828DB6F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DD1741-0B80-2B4E-CF81-DBAF6DD12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E4E362-1C40-5A2B-016B-E5A9411BA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5DD92E-D902-48B7-C85E-8892873AC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0EA5AE-80F4-37B7-2707-FD1D21C4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67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7ECBDB-ED45-5F5D-58D1-DF642F5A4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C49220-9EC4-1790-E4FA-6E289DB79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70731-BFD0-226B-3E0E-374F4DB4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84457B-5876-ED3A-CB30-7B333877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6DBE8B-5CD1-16F2-B1A1-9D0D1BFA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42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54F897-242D-ADCF-984D-E3A411109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39EC50-C7DA-4491-428B-DFC160A1F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9ED576-B1BA-8F74-6052-6F895D9C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77E2FE-2CAA-4870-02A5-B5D9D664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64B1F1-144C-A131-CA6A-1C668F4F5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02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DBC33D-FD9E-5A51-3090-B6C0D1FAC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BD5423-30CA-AD23-E66D-76D4380FF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1C1DD6-3933-4E8F-DFC5-9749350E4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6A105B-ECF6-31A4-3E4A-9B660AA7A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275B2D-0968-6AE2-52FC-67469F81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475058-0E26-39A8-1638-11F686BB8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59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20CA8-69CC-2661-C6F9-1AF2502AC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6C79FA-6710-87AF-D102-62EEC58A6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31DB47-948B-148F-9279-19A5D2121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EC0E12D-8FA7-454A-E477-D15CD5753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E8FB8A-049A-8E71-BF01-B16AD2E4EB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781B70-39DA-7FA7-C05C-15C4C5E6A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317B81F-56DE-E3AB-773C-C24035BCD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B2ABB5D-5A9F-9696-FDC0-49127360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57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484FD-33A4-6935-7FFE-DAFC0B03F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50D635-5617-CEEA-1C50-3035B404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675065-F7B2-AA49-1F1A-D898527E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8CFB32-18CF-0E14-F90E-DB3286661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6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BCF00A-9C6B-4ED5-59E6-5B9CE173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353C69C-B756-5BE6-461D-3FD737C0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235B4A-A65A-204D-E60A-64DA500C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40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45FC7-EF9B-8B5C-AB3B-3FE9C7624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7234C9-0691-5161-FF98-2272D88E3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C85DE0-134B-5A9F-4489-34AD778E8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43F80C-A897-0CD7-066F-F52EECC8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761322-6D5C-2BDB-8D81-7962C56B8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53F4C8-7850-9921-91D1-E8DFF3A6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9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CB515E-5517-DB8A-F1EE-8A44E39CF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390C2E4-9CA3-C29B-BDDC-B2D0294A3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066A45-F30E-2744-E746-25C9182EF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0CCABA-A00E-F105-6CFC-A5C6E865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071AD4-495F-99B2-D960-F028B14D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478DFD-FA11-CE10-2685-9A80F903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22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4CCA3B-E4B4-57E7-5E6C-1572705C8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100D-9588-63EF-587A-61165B2F5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58A38D-FD85-1FDB-166E-A0F5043FE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D757-DF70-4736-BE62-CBA51E90720E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98A904-A650-04B8-AF27-2F3559E31B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C7F6D5-F690-F000-2596-B3E0F1B61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45395-E5C8-4FE1-9388-BF75269A7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44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ctrTitle"/>
          </p:nvPr>
        </p:nvSpPr>
        <p:spPr>
          <a:xfrm>
            <a:off x="551384" y="1061243"/>
            <a:ext cx="11161240" cy="1727448"/>
          </a:xfrm>
        </p:spPr>
        <p:txBody>
          <a:bodyPr rtlCol="0"/>
          <a:lstStyle/>
          <a:p>
            <a:pPr algn="ctr" rtl="0"/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dirty="0"/>
              <a:t>lub </a:t>
            </a:r>
            <a:r>
              <a:rPr lang="fr-FR" dirty="0">
                <a:solidFill>
                  <a:srgbClr val="FF0000"/>
                </a:solidFill>
              </a:rPr>
              <a:t>I</a:t>
            </a:r>
            <a:r>
              <a:rPr lang="fr-FR" dirty="0"/>
              <a:t>nformatique </a:t>
            </a:r>
            <a:r>
              <a:rPr lang="fr-FR" dirty="0" err="1">
                <a:solidFill>
                  <a:srgbClr val="FF0000"/>
                </a:solidFill>
              </a:rPr>
              <a:t>G</a:t>
            </a:r>
            <a:r>
              <a:rPr lang="fr-FR" dirty="0" err="1"/>
              <a:t>ennois</a:t>
            </a:r>
            <a:endParaRPr lang="fr-FR" dirty="0"/>
          </a:p>
        </p:txBody>
      </p:sp>
      <p:sp>
        <p:nvSpPr>
          <p:cNvPr id="4" name="Sous-titre 3"/>
          <p:cNvSpPr>
            <a:spLocks noGrp="1"/>
          </p:cNvSpPr>
          <p:nvPr>
            <p:ph type="subTitle" idx="1"/>
          </p:nvPr>
        </p:nvSpPr>
        <p:spPr>
          <a:xfrm>
            <a:off x="1847528" y="4077072"/>
            <a:ext cx="8229600" cy="1219200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3600" dirty="0"/>
              <a:t>Atelier – Les mails – Partie 1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645025"/>
            <a:ext cx="2956816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89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Lire les messages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Par défaut, le fichier téléchargé, se trouve dans le répertoire « Téléchargement » ou « Download ».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Si vous ne pouvez pas lire le fichier télécharger, il est possible qu’il vous manque le logiciel adéquate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Pour un fichier .doc, </a:t>
            </a:r>
            <a:r>
              <a:rPr lang="fr-FR" sz="2000" dirty="0" err="1"/>
              <a:t>xls</a:t>
            </a:r>
            <a:r>
              <a:rPr lang="fr-FR" sz="2000" dirty="0"/>
              <a:t>, </a:t>
            </a:r>
            <a:r>
              <a:rPr lang="fr-FR" sz="2000" dirty="0" err="1"/>
              <a:t>ppt</a:t>
            </a:r>
            <a:r>
              <a:rPr lang="fr-FR" sz="2000" dirty="0"/>
              <a:t>, il faut Microsoft Office ou OpenOffice</a:t>
            </a:r>
          </a:p>
          <a:p>
            <a:pPr lvl="3"/>
            <a:r>
              <a:rPr lang="fr-FR" sz="2000" dirty="0"/>
              <a:t>Pour un fichier .</a:t>
            </a:r>
            <a:r>
              <a:rPr lang="fr-FR" sz="2000" dirty="0" err="1"/>
              <a:t>pdf</a:t>
            </a:r>
            <a:r>
              <a:rPr lang="fr-FR" sz="2000" dirty="0"/>
              <a:t>, il faut </a:t>
            </a:r>
            <a:r>
              <a:rPr lang="fr-FR" sz="2000" dirty="0" err="1"/>
              <a:t>acrobat</a:t>
            </a:r>
            <a:r>
              <a:rPr lang="fr-FR" sz="2000" dirty="0"/>
              <a:t> </a:t>
            </a:r>
            <a:r>
              <a:rPr lang="fr-FR" sz="2000" dirty="0" err="1"/>
              <a:t>reader</a:t>
            </a:r>
            <a:r>
              <a:rPr lang="fr-FR" sz="2000" dirty="0"/>
              <a:t> 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On verra les différents formats de fichiers dans un autre cours</a:t>
            </a:r>
          </a:p>
          <a:p>
            <a:pPr lvl="3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551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89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Envoyer un mail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Pour envoyer un mail, il faut cliquer sur « Nouveau message »</a:t>
            </a:r>
          </a:p>
          <a:p>
            <a:pPr lvl="3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pic>
        <p:nvPicPr>
          <p:cNvPr id="5" name="Image 4" descr="Une image contenant texte, capture d’écran, affichage, logiciel&#10;&#10;Le contenu généré par l’IA peut être incorrect.">
            <a:extLst>
              <a:ext uri="{FF2B5EF4-FFF2-40B4-BE49-F238E27FC236}">
                <a16:creationId xmlns:a16="http://schemas.microsoft.com/office/drawing/2014/main" id="{71DA2E6C-03CC-A961-0F6A-23E379FA5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157" y="2348881"/>
            <a:ext cx="5529132" cy="439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23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7957" y="7493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Envoyer un mail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Le champ A :</a:t>
            </a:r>
          </a:p>
          <a:p>
            <a:pPr lvl="3"/>
            <a:endParaRPr lang="fr-FR" sz="2000" dirty="0"/>
          </a:p>
          <a:p>
            <a:pPr lvl="4"/>
            <a:r>
              <a:rPr lang="fr-FR" sz="2000" dirty="0"/>
              <a:t>Il permet d’envoyer le message aux différents destinataires principaux</a:t>
            </a:r>
          </a:p>
          <a:p>
            <a:pPr marL="857250" lvl="4" indent="0">
              <a:buNone/>
            </a:pPr>
            <a:endParaRPr lang="fr-FR" sz="2000" dirty="0"/>
          </a:p>
          <a:p>
            <a:pPr lvl="3"/>
            <a:r>
              <a:rPr lang="fr-FR" sz="2000" dirty="0"/>
              <a:t>Le champ Cc :</a:t>
            </a:r>
          </a:p>
          <a:p>
            <a:pPr lvl="3"/>
            <a:endParaRPr lang="fr-FR" sz="2000" dirty="0"/>
          </a:p>
          <a:p>
            <a:pPr lvl="4"/>
            <a:r>
              <a:rPr lang="fr-FR" sz="2000" dirty="0"/>
              <a:t>Permet d'envoyer une </a:t>
            </a:r>
            <a:r>
              <a:rPr lang="fr-FR" sz="2000" b="1" dirty="0"/>
              <a:t>copie conforme VISIBLE</a:t>
            </a:r>
            <a:r>
              <a:rPr lang="fr-FR" sz="2000" dirty="0"/>
              <a:t> à d'autres destinataires. Dit autrement, chaque contact sans exception voit qui a reçu le mail.</a:t>
            </a:r>
          </a:p>
          <a:p>
            <a:pPr lvl="4"/>
            <a:r>
              <a:rPr lang="fr-FR" sz="2000" dirty="0"/>
              <a:t>La champ A et Cc donne le même résultat.</a:t>
            </a:r>
          </a:p>
          <a:p>
            <a:pPr lvl="4"/>
            <a:endParaRPr lang="fr-FR" sz="2000" dirty="0"/>
          </a:p>
          <a:p>
            <a:pPr lvl="3"/>
            <a:r>
              <a:rPr lang="fr-FR" sz="2000" dirty="0"/>
              <a:t>Le champ Cci :</a:t>
            </a:r>
          </a:p>
          <a:p>
            <a:pPr lvl="3"/>
            <a:endParaRPr lang="fr-FR" sz="2000" dirty="0"/>
          </a:p>
          <a:p>
            <a:pPr lvl="4"/>
            <a:r>
              <a:rPr lang="fr-FR" sz="2000" dirty="0"/>
              <a:t>Sert à envoyer une </a:t>
            </a:r>
            <a:r>
              <a:rPr lang="fr-FR" sz="2000" b="1" dirty="0"/>
              <a:t>copie conforme INVISIBLE</a:t>
            </a:r>
            <a:r>
              <a:rPr lang="fr-FR" sz="2000" dirty="0"/>
              <a:t> à d'autres destinataires. Dans ce cas, le ou les contacts du champ « À«  et/ou « Cc » ne sauront pas qui vous avez mis en copie.</a:t>
            </a:r>
          </a:p>
          <a:p>
            <a:pPr lvl="4"/>
            <a:endParaRPr lang="fr-FR" sz="2000" dirty="0"/>
          </a:p>
          <a:p>
            <a:pPr lvl="4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409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294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8" y="1176536"/>
            <a:ext cx="6742484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Envoyer un mail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Exemple :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J’envoi un mail a Fabrice, Jocelyn et Pierre-Yves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Fabrice et Jocelyn voient que je leur ai envoyé un mail, mais ils ne savent pas que j’ai également envoyé le mail à Pierre-Yves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Pierre-Yves voit que j’ai envoyé le mail aux 3</a:t>
            </a:r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On utilise généralement le champ Cci pour envoyé un mail à plusieurs personnes sans que ces personnes aient accès aux différentes adresses mails</a:t>
            </a:r>
          </a:p>
          <a:p>
            <a:pPr lvl="3"/>
            <a:endParaRPr lang="fr-FR" sz="2000" dirty="0"/>
          </a:p>
          <a:p>
            <a:pPr lvl="4"/>
            <a:endParaRPr lang="fr-FR" sz="2000" dirty="0"/>
          </a:p>
          <a:p>
            <a:pPr lvl="4"/>
            <a:endParaRPr lang="fr-FR" sz="2000" dirty="0"/>
          </a:p>
          <a:p>
            <a:pPr lvl="4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Police, logiciel&#10;&#10;Le contenu généré par l’IA peut être incorrect.">
            <a:extLst>
              <a:ext uri="{FF2B5EF4-FFF2-40B4-BE49-F238E27FC236}">
                <a16:creationId xmlns:a16="http://schemas.microsoft.com/office/drawing/2014/main" id="{06258001-6F22-A788-03E2-89427D49B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4072" y="1523836"/>
            <a:ext cx="5281118" cy="190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2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87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3" indent="0"/>
            <a:r>
              <a:rPr lang="fr-FR" sz="2000" dirty="0"/>
              <a:t> La barre en bas du mail, permet de formatter le mail, ajouter un lien, une pièce jointe, etc…</a:t>
            </a:r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Le bouton « Envoyer » permet d’envoyer le mail</a:t>
            </a:r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         permet de mettre en forme le mail (Choisir la police d’écriture, la taille, souligné, gras, italique, la couleur, etc..)</a:t>
            </a:r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         Le trombone permet d’ajouter une pièce jointe. Quand on clique dessus, une nouvelle fenêtre s’ouvre. </a:t>
            </a:r>
          </a:p>
          <a:p>
            <a:pPr marL="0" lvl="3" indent="0">
              <a:buNone/>
            </a:pPr>
            <a:r>
              <a:rPr lang="fr-FR" sz="2000" dirty="0"/>
              <a:t>            Choisissez le fichier à envoyer, cliquer sur « Ouvrir » et le fichier s’ajoute au mail</a:t>
            </a:r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F97088C7-4E6D-DF3E-026C-71F0422B3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528" y="1663608"/>
            <a:ext cx="6696744" cy="100164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8910AE2-CD12-5B93-7D81-22FD6FF583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3645024"/>
            <a:ext cx="534128" cy="50869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55C2512-FED4-17EB-E75D-210B976A67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9496" y="4365104"/>
            <a:ext cx="6724322" cy="50405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F61D825-60A0-03AF-1608-31C5D0CC60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338" y="4867828"/>
            <a:ext cx="534127" cy="9538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A516661-6A61-F2AF-AF4C-A314CF99F9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9656" y="6033121"/>
            <a:ext cx="5573449" cy="63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7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25E80-7365-3A2F-71B5-BF4418136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7A2A4AB-F193-E894-7830-933C5FA6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" y="-19302"/>
            <a:ext cx="12188824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CC772A0-5D05-E959-4C2A-FB53D284C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342900" lvl="3" indent="-342900">
              <a:buFontTx/>
              <a:buChar char="-"/>
            </a:pPr>
            <a:r>
              <a:rPr lang="fr-FR" sz="2000" dirty="0"/>
              <a:t>Le bouton          permet de rajouter un lien dans votre mail</a:t>
            </a:r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r>
              <a:rPr lang="fr-FR" sz="2000" dirty="0"/>
              <a:t>Une fois ajouter, dans le mail, on a un lien cliquable </a:t>
            </a:r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endParaRPr lang="fr-FR" sz="2000" dirty="0"/>
          </a:p>
          <a:p>
            <a:pPr marL="342900" lvl="3" indent="-342900">
              <a:buFontTx/>
              <a:buChar char="-"/>
            </a:pPr>
            <a:r>
              <a:rPr lang="fr-FR" sz="2000" dirty="0"/>
              <a:t> Le bouton            permet d’ajouter des émoticons dans le texte de votre mail</a:t>
            </a:r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BAA7FA4-352A-9F79-7857-0265780D6E6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851A5F8-52FF-F15D-B8C1-30AF843DED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472" y="1054494"/>
            <a:ext cx="595892" cy="692898"/>
          </a:xfrm>
          <a:prstGeom prst="rect">
            <a:avLst/>
          </a:prstGeom>
        </p:spPr>
      </p:pic>
      <p:pic>
        <p:nvPicPr>
          <p:cNvPr id="7" name="Image 6" descr="Une image contenant texte, capture d’écran, Police, ligne&#10;&#10;Le contenu généré par l’IA peut être incorrect.">
            <a:extLst>
              <a:ext uri="{FF2B5EF4-FFF2-40B4-BE49-F238E27FC236}">
                <a16:creationId xmlns:a16="http://schemas.microsoft.com/office/drawing/2014/main" id="{EBC50625-581D-AD34-22BF-BD9F91C096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996" y="1556792"/>
            <a:ext cx="3406435" cy="1036410"/>
          </a:xfrm>
          <a:prstGeom prst="rect">
            <a:avLst/>
          </a:prstGeom>
        </p:spPr>
      </p:pic>
      <p:pic>
        <p:nvPicPr>
          <p:cNvPr id="9" name="Image 8" descr="Une image contenant texte, Police, blanc, capture d’écran&#10;&#10;Le contenu généré par l’IA peut être incorrect.">
            <a:extLst>
              <a:ext uri="{FF2B5EF4-FFF2-40B4-BE49-F238E27FC236}">
                <a16:creationId xmlns:a16="http://schemas.microsoft.com/office/drawing/2014/main" id="{4077C2D8-98B2-052A-70F3-4C1B133E0F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3712" y="2928599"/>
            <a:ext cx="1943268" cy="57917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8B60438-7687-56F7-9B49-C5048161C1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4019" y="3754956"/>
            <a:ext cx="588271" cy="674360"/>
          </a:xfrm>
          <a:prstGeom prst="rect">
            <a:avLst/>
          </a:prstGeom>
        </p:spPr>
      </p:pic>
      <p:pic>
        <p:nvPicPr>
          <p:cNvPr id="14" name="Image 13" descr="Une image contenant texte, capture d’écran, Police, jaune&#10;&#10;Le contenu généré par l’IA peut être incorrect.">
            <a:extLst>
              <a:ext uri="{FF2B5EF4-FFF2-40B4-BE49-F238E27FC236}">
                <a16:creationId xmlns:a16="http://schemas.microsoft.com/office/drawing/2014/main" id="{80625621-91C2-0869-7290-7F5A27A6FC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4848" y="4406448"/>
            <a:ext cx="3543607" cy="20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81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6FA9D-3B58-98D1-2075-2247EDDEE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8C89EAEA-AB21-5724-D79C-099DAFBEA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-47520"/>
            <a:ext cx="12188824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0FB4FED-2A62-9029-AD34-9C3959EBF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052736"/>
            <a:ext cx="12188825" cy="5805264"/>
          </a:xfrm>
        </p:spPr>
        <p:txBody>
          <a:bodyPr>
            <a:normAutofit/>
          </a:bodyPr>
          <a:lstStyle/>
          <a:p>
            <a:pPr marL="0" lvl="3" indent="0"/>
            <a:r>
              <a:rPr lang="fr-FR" sz="2000" dirty="0"/>
              <a:t> le bouton         permet d’envoyer un document se trouvant sur votre Google Drive par mail.</a:t>
            </a:r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Le bouton          permet d’envoyer une ou plusieurs photos à partir de Google Photos</a:t>
            </a:r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Le bouton           est le mode confidentiel. Si vous vous envoyé un mail qui ne puisse pas être  transférer, copier, etc..</a:t>
            </a:r>
          </a:p>
          <a:p>
            <a:pPr marL="0" lvl="3" indent="0"/>
            <a:endParaRPr lang="fr-FR" sz="2000" dirty="0"/>
          </a:p>
          <a:p>
            <a:pPr marL="0" lvl="3" indent="0"/>
            <a:r>
              <a:rPr lang="fr-FR" sz="2000" dirty="0"/>
              <a:t> Vous pouvez choisir un délai d’expiration, ou un code pour </a:t>
            </a:r>
          </a:p>
          <a:p>
            <a:pPr marL="0" lvl="3" indent="0">
              <a:buNone/>
            </a:pPr>
            <a:r>
              <a:rPr lang="fr-FR" sz="2000" dirty="0"/>
              <a:t>l’ouvrir</a:t>
            </a:r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marL="0" lvl="3" indent="0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A1DB1DE9-D3D6-7A71-DF1D-0A61E7F9489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A82ABEF-60E5-E11C-3595-E6C1D975C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805" y="1052737"/>
            <a:ext cx="466490" cy="52303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95565C6-0CFC-10D4-75DD-0631DDC16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038" y="1756544"/>
            <a:ext cx="595892" cy="56817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5BA0C1A-E8CC-E194-1FCE-8489CF0E46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9470" y="2341320"/>
            <a:ext cx="584461" cy="599073"/>
          </a:xfrm>
          <a:prstGeom prst="rect">
            <a:avLst/>
          </a:prstGeom>
        </p:spPr>
      </p:pic>
      <p:pic>
        <p:nvPicPr>
          <p:cNvPr id="11" name="Image 10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FC8D4179-316B-B0FE-8AB5-C9733E45D9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8131" y="3084543"/>
            <a:ext cx="4467043" cy="30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5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29A6-84C3-787A-A265-6EAFBCCF5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F1A3B940-1E27-0685-CEEB-2AECE2A1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658" y="8854"/>
            <a:ext cx="12188824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D3FECCE-32BE-7B91-E53F-2C3408365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3" indent="0"/>
            <a:r>
              <a:rPr lang="fr-FR" sz="2000" dirty="0"/>
              <a:t>  Enfin le bouton « Envoyer » permet d’envoyer le mail ou également programmer son envoi (en cliquant sur la petite flèche à coté)</a:t>
            </a:r>
          </a:p>
          <a:p>
            <a:pPr marL="0" lvl="3" indent="0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CBEF9C6-CC95-BE20-F0BA-3FF563B4F5DA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9F44EB2C-A003-928B-56D7-0B554B333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600" y="1776757"/>
            <a:ext cx="3456384" cy="1579323"/>
          </a:xfrm>
          <a:prstGeom prst="rect">
            <a:avLst/>
          </a:prstGeom>
        </p:spPr>
      </p:pic>
      <p:pic>
        <p:nvPicPr>
          <p:cNvPr id="7" name="Image 6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ECD19363-775E-0709-6960-AEED06FAC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9736" y="3535866"/>
            <a:ext cx="3672408" cy="317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C9527-D57D-337F-EB0E-8BFC0F065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39599CFE-1171-08FE-9940-3A40769BD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658" y="8854"/>
            <a:ext cx="12188824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996C14C-D44E-03F2-61C3-D738E5056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3" indent="0"/>
            <a:r>
              <a:rPr lang="fr-FR" sz="2000" dirty="0"/>
              <a:t>  Pour le menu de gauche :</a:t>
            </a:r>
          </a:p>
          <a:p>
            <a:pPr marL="457063" lvl="4" indent="0"/>
            <a:endParaRPr lang="fr-FR" sz="2000" dirty="0"/>
          </a:p>
          <a:p>
            <a:pPr marL="457063" lvl="4" indent="0"/>
            <a:r>
              <a:rPr lang="fr-FR" sz="2000" dirty="0"/>
              <a:t> La boîte de réception : C’est ici que se trouve tous les mails que vous avez reçu. Le nombre en gras correspond au nombre de mails non lus</a:t>
            </a:r>
          </a:p>
          <a:p>
            <a:pPr marL="457063" lvl="4" indent="0"/>
            <a:r>
              <a:rPr lang="fr-FR" sz="2000" dirty="0"/>
              <a:t> Messages envoyés : c’est tous les mails que vous avez envoyés</a:t>
            </a:r>
          </a:p>
          <a:p>
            <a:pPr marL="457063" lvl="4" indent="0"/>
            <a:r>
              <a:rPr lang="fr-FR" sz="2000" dirty="0"/>
              <a:t> Brouillon : Se sont tous les mails que vous avez commencez à faire mais qui ne sont pas encore envoyés</a:t>
            </a:r>
          </a:p>
          <a:p>
            <a:pPr marL="457063" lvl="4" indent="0"/>
            <a:r>
              <a:rPr lang="fr-FR" sz="2000" dirty="0"/>
              <a:t> Spams : C’est tous les spams (messages publicitaires en générale)</a:t>
            </a:r>
          </a:p>
          <a:p>
            <a:pPr marL="457063" lvl="4" indent="0"/>
            <a:r>
              <a:rPr lang="fr-FR" sz="2000" dirty="0"/>
              <a:t> Corbeille : Tous les mails que vous avez supprimés. Pensez à vider ce dossier de temps en temps pour faire de la place</a:t>
            </a:r>
          </a:p>
          <a:p>
            <a:pPr marL="0" lvl="3" indent="0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ABCCB26-098E-2710-988C-0C5328C58873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3516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F2F3B-0DE5-3E07-5562-9111936C9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48DA4A48-57A9-82FB-41B3-C2C8AD8F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658" y="8854"/>
            <a:ext cx="12188824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12656A8-B115-4B8A-A8E8-1C59F4CD2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3" indent="0"/>
            <a:r>
              <a:rPr lang="fr-FR" sz="2000" dirty="0"/>
              <a:t> Pour le prochain cours </a:t>
            </a:r>
          </a:p>
          <a:p>
            <a:pPr marL="0" lvl="3" indent="0"/>
            <a:endParaRPr lang="fr-FR" sz="2000" dirty="0"/>
          </a:p>
          <a:p>
            <a:pPr marL="457063" lvl="4" indent="0"/>
            <a:r>
              <a:rPr lang="fr-FR" sz="2000" dirty="0"/>
              <a:t> nous verrons comment on peut créer des dossiers pour ranger ses mails.</a:t>
            </a:r>
          </a:p>
          <a:p>
            <a:pPr marL="457063" lvl="4" indent="0"/>
            <a:r>
              <a:rPr lang="fr-FR" sz="2000" dirty="0"/>
              <a:t> Nous verrons également que l’on peut ranger ses mails automatiquement lors de la réception de </a:t>
            </a:r>
            <a:r>
              <a:rPr lang="fr-FR" sz="2000" dirty="0" err="1"/>
              <a:t>ceux-c</a:t>
            </a:r>
            <a:endParaRPr lang="fr-FR" sz="2000" dirty="0"/>
          </a:p>
          <a:p>
            <a:pPr marL="457063" lvl="4" indent="0"/>
            <a:r>
              <a:rPr lang="fr-FR" sz="2000" dirty="0"/>
              <a:t> Et nous utiliserons les différentes applications pour smartphone</a:t>
            </a:r>
          </a:p>
          <a:p>
            <a:pPr marL="0" lvl="3" indent="0"/>
            <a:endParaRPr lang="fr-FR" sz="2000" dirty="0"/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A2EE7DD8-D376-805D-7E31-F7D80ED6455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97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631505" y="476672"/>
            <a:ext cx="9144001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6000" dirty="0">
                <a:solidFill>
                  <a:srgbClr val="FFC000"/>
                </a:solidFill>
              </a:rPr>
              <a:t>Sommaire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3431704" y="3068960"/>
            <a:ext cx="5976664" cy="2088232"/>
          </a:xfrm>
        </p:spPr>
        <p:txBody>
          <a:bodyPr rtlCol="0">
            <a:noAutofit/>
          </a:bodyPr>
          <a:lstStyle/>
          <a:p>
            <a:r>
              <a:rPr lang="fr-FR" sz="3600" b="1" dirty="0"/>
              <a:t>Les mails (ex : Gmail)</a:t>
            </a:r>
          </a:p>
          <a:p>
            <a:endParaRPr lang="fr-FR" sz="36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4293096"/>
            <a:ext cx="2160240" cy="213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88" y="34557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-25964" y="908721"/>
            <a:ext cx="12188824" cy="5794253"/>
          </a:xfrm>
        </p:spPr>
        <p:txBody>
          <a:bodyPr>
            <a:normAutofit/>
          </a:bodyPr>
          <a:lstStyle/>
          <a:p>
            <a:pPr lvl="1"/>
            <a:r>
              <a:rPr lang="fr-FR" b="1" u="sng" dirty="0"/>
              <a:t>Rappel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2"/>
            <a:r>
              <a:rPr lang="fr-FR" sz="2200" dirty="0"/>
              <a:t>Une adresse e-mail ne peut contenir ni accent, ni espace, ni majuscule. </a:t>
            </a:r>
          </a:p>
          <a:p>
            <a:pPr lvl="2"/>
            <a:r>
              <a:rPr lang="fr-FR" sz="2200" dirty="0"/>
              <a:t>Chaque adresse est unique pour un même nom de domaine</a:t>
            </a:r>
          </a:p>
          <a:p>
            <a:pPr lvl="2"/>
            <a:r>
              <a:rPr lang="fr-FR" sz="2200" dirty="0"/>
              <a:t>Le nom de domaine c’est tout ce qu’il y a après @</a:t>
            </a:r>
          </a:p>
          <a:p>
            <a:pPr marL="914126" lvl="2" indent="0">
              <a:buNone/>
            </a:pPr>
            <a:r>
              <a:rPr lang="fr-FR" sz="2200" dirty="0"/>
              <a:t>                      </a:t>
            </a:r>
          </a:p>
          <a:p>
            <a:pPr marL="914126" lvl="2" indent="0">
              <a:buNone/>
            </a:pPr>
            <a:endParaRPr lang="fr-FR" sz="2200" dirty="0"/>
          </a:p>
          <a:p>
            <a:pPr marL="914126" lvl="2" indent="0">
              <a:buNone/>
            </a:pPr>
            <a:r>
              <a:rPr lang="fr-FR" sz="2200" dirty="0"/>
              <a:t>			            Nom.utilisateur@gmail.com</a:t>
            </a:r>
          </a:p>
          <a:p>
            <a:pPr lvl="2"/>
            <a:endParaRPr lang="fr-FR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199456" y="4365104"/>
            <a:ext cx="2664296" cy="13720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839060" y="4496409"/>
            <a:ext cx="23762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Correspond au serveur de messagerie qui héberge votre boîte mail.</a:t>
            </a:r>
          </a:p>
        </p:txBody>
      </p:sp>
      <p:sp>
        <p:nvSpPr>
          <p:cNvPr id="7" name="Rectangle 6"/>
          <p:cNvSpPr/>
          <p:nvPr/>
        </p:nvSpPr>
        <p:spPr>
          <a:xfrm>
            <a:off x="5273221" y="4352200"/>
            <a:ext cx="1872208" cy="21606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345229" y="4352200"/>
            <a:ext cx="1728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Arobase, signifie « Chez » qui le courrier est </a:t>
            </a:r>
            <a:r>
              <a:rPr lang="fr-FR" sz="1400" dirty="0" err="1"/>
              <a:t>hebergé</a:t>
            </a:r>
            <a:r>
              <a:rPr lang="fr-FR" sz="1400" dirty="0"/>
              <a:t>.</a:t>
            </a:r>
          </a:p>
          <a:p>
            <a:r>
              <a:rPr lang="fr-FR" sz="1400" dirty="0"/>
              <a:t>On l’obtient en maintenant les touches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166" y="5765079"/>
            <a:ext cx="584230" cy="365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731" y="5765080"/>
            <a:ext cx="374921" cy="37492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711055" y="4352200"/>
            <a:ext cx="2592288" cy="10919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1327461" y="4528845"/>
            <a:ext cx="23762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Correspond au nom d’utilisateur de votre email.</a:t>
            </a:r>
          </a:p>
          <a:p>
            <a:r>
              <a:rPr lang="fr-FR" sz="1400" dirty="0"/>
              <a:t>En général, nom et prénom</a:t>
            </a:r>
          </a:p>
          <a:p>
            <a:r>
              <a:rPr lang="fr-FR" sz="1400" dirty="0"/>
              <a:t>Mais on peut mettre n’importe quoi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2783632" y="3933057"/>
            <a:ext cx="1656184" cy="419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6353341" y="3892688"/>
            <a:ext cx="0" cy="419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 flipV="1">
            <a:off x="6960096" y="3933057"/>
            <a:ext cx="1512168" cy="4191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62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 lnSpcReduction="10000"/>
          </a:bodyPr>
          <a:lstStyle/>
          <a:p>
            <a:pPr lvl="2"/>
            <a:r>
              <a:rPr lang="fr-FR" sz="2400" dirty="0"/>
              <a:t>Les types de messageries :</a:t>
            </a:r>
          </a:p>
          <a:p>
            <a:pPr lvl="2"/>
            <a:endParaRPr lang="fr-FR" sz="2200" dirty="0"/>
          </a:p>
          <a:p>
            <a:pPr lvl="3"/>
            <a:r>
              <a:rPr lang="fr-FR" sz="2000" u="sng" dirty="0"/>
              <a:t>Vous possédez une connexion Internet chez vous et à votre nom </a:t>
            </a:r>
            <a:r>
              <a:rPr lang="fr-FR" sz="2000" dirty="0"/>
              <a:t>: </a:t>
            </a:r>
          </a:p>
          <a:p>
            <a:pPr lvl="4"/>
            <a:r>
              <a:rPr lang="fr-FR" sz="2000" dirty="0"/>
              <a:t>Votre fournisseur d'accès Internet (Orange, Free, Alice, Neuf…) vous fournit une adresse de courrier électronique (email) gratuitement. </a:t>
            </a:r>
          </a:p>
          <a:p>
            <a:pPr lvl="4"/>
            <a:r>
              <a:rPr lang="fr-FR" sz="2000" dirty="0"/>
              <a:t>Il vous communique par courrier les informations nécessaires à l'envoi et à la réception des courriers électroniques : nom d'utilisateur, identifiant ou login ; mot de passe   </a:t>
            </a:r>
          </a:p>
          <a:p>
            <a:pPr lvl="4"/>
            <a:r>
              <a:rPr lang="fr-FR" sz="2000" dirty="0"/>
              <a:t>Avec tous ces éléments, vous pouvez consulter votre messagerie par le biais d'un logiciel spécifique tels qu'Outlook, Outlook Express, Eudora, Thunderbird </a:t>
            </a:r>
          </a:p>
          <a:p>
            <a:pPr lvl="4"/>
            <a:r>
              <a:rPr lang="fr-FR" sz="2000" dirty="0"/>
              <a:t>Vous pouvez également consulter votre messagerie via le site Internet de votre fournisseur d’accès Internet.</a:t>
            </a:r>
          </a:p>
          <a:p>
            <a:pPr lvl="4"/>
            <a:endParaRPr lang="fr-FR" sz="2000" dirty="0"/>
          </a:p>
          <a:p>
            <a:pPr marL="857250" lvl="4" indent="0">
              <a:buNone/>
            </a:pPr>
            <a:r>
              <a:rPr lang="fr-FR" sz="2000" dirty="0"/>
              <a:t> </a:t>
            </a:r>
            <a:r>
              <a:rPr lang="fr-FR" sz="2000" u="sng" dirty="0"/>
              <a:t>Dans le cas contraire, vous pouvez utiliser les </a:t>
            </a:r>
            <a:r>
              <a:rPr lang="fr-FR" sz="2000" u="sng" dirty="0" err="1"/>
              <a:t>Webmails</a:t>
            </a:r>
            <a:r>
              <a:rPr lang="fr-FR" sz="2000" u="sng" dirty="0"/>
              <a:t> gratuits </a:t>
            </a:r>
            <a:r>
              <a:rPr lang="fr-FR" sz="2000" dirty="0"/>
              <a:t>: </a:t>
            </a:r>
          </a:p>
          <a:p>
            <a:pPr lvl="4"/>
            <a:r>
              <a:rPr lang="fr-FR" sz="2000" dirty="0"/>
              <a:t>Ces </a:t>
            </a:r>
            <a:r>
              <a:rPr lang="fr-FR" sz="2000" dirty="0" err="1"/>
              <a:t>Webmails</a:t>
            </a:r>
            <a:r>
              <a:rPr lang="fr-FR" sz="2000" dirty="0"/>
              <a:t> (boîte aux lettres intégrée à un site Web consultable depuis n'importe quel ordinateur connecté à Internet situé dans le monde) permettent de créer des adresses électroniques gratuitement. </a:t>
            </a:r>
          </a:p>
          <a:p>
            <a:pPr lvl="4"/>
            <a:r>
              <a:rPr lang="fr-FR" sz="2000" dirty="0"/>
              <a:t>Vous effectuerez vous-même votre inscription (en remplissant un formulaire en ligne), et choisirez votre nom d'utilisateur ainsi que votre mot de passe. </a:t>
            </a: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391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86FB2-838B-F486-F48C-47F16BD25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EA93DD3-242C-062C-3661-60FF5256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8A37774-358D-D9AA-0891-084C14455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87313" lvl="2" indent="0"/>
            <a:r>
              <a:rPr lang="fr-FR" dirty="0"/>
              <a:t> Pour accéder à Gmail :</a:t>
            </a:r>
          </a:p>
          <a:p>
            <a:pPr marL="87313" lvl="2" indent="0"/>
            <a:endParaRPr lang="fr-FR" dirty="0"/>
          </a:p>
          <a:p>
            <a:pPr marL="544376" lvl="3" indent="0"/>
            <a:r>
              <a:rPr lang="fr-FR" dirty="0"/>
              <a:t> Lancer votre navigateur préféré</a:t>
            </a:r>
          </a:p>
          <a:p>
            <a:pPr marL="544376" lvl="3" indent="0"/>
            <a:endParaRPr lang="fr-FR" dirty="0"/>
          </a:p>
          <a:p>
            <a:pPr marL="544376" lvl="3" indent="0"/>
            <a:r>
              <a:rPr lang="fr-FR" dirty="0"/>
              <a:t> Dans la barre d’adresse, taper : </a:t>
            </a:r>
            <a:r>
              <a:rPr lang="fr-FR" dirty="0">
                <a:hlinkClick r:id="rId3"/>
              </a:rPr>
              <a:t>www.google.fr</a:t>
            </a:r>
            <a:endParaRPr lang="fr-FR" dirty="0"/>
          </a:p>
          <a:p>
            <a:pPr marL="544376" lvl="3" indent="0"/>
            <a:endParaRPr lang="fr-FR" dirty="0"/>
          </a:p>
          <a:p>
            <a:pPr marL="544376" lvl="3" indent="0"/>
            <a:r>
              <a:rPr lang="fr-FR" dirty="0"/>
              <a:t> Cliquer sur les 9 petits points en haut à droite </a:t>
            </a:r>
          </a:p>
          <a:p>
            <a:pPr marL="544376" lvl="3" indent="0"/>
            <a:endParaRPr lang="fr-FR" dirty="0"/>
          </a:p>
          <a:p>
            <a:pPr marL="544376" lvl="3" indent="0"/>
            <a:r>
              <a:rPr lang="fr-FR" dirty="0"/>
              <a:t> Cliquer sur Gmail</a:t>
            </a: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D016560-4ABA-C25A-E7A2-A3A404AE8866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Système d’exploitation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32C26BFA-36A8-E412-C724-4C7007060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0181" y="1822003"/>
            <a:ext cx="3414056" cy="363505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20F31E7-3A9B-C8FE-AF55-1CBABFB36C7C}"/>
              </a:ext>
            </a:extLst>
          </p:cNvPr>
          <p:cNvSpPr/>
          <p:nvPr/>
        </p:nvSpPr>
        <p:spPr>
          <a:xfrm>
            <a:off x="8832304" y="1772817"/>
            <a:ext cx="504056" cy="6152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7CCF8-DE4E-B1B5-33E9-D470B9157DBE}"/>
              </a:ext>
            </a:extLst>
          </p:cNvPr>
          <p:cNvSpPr/>
          <p:nvPr/>
        </p:nvSpPr>
        <p:spPr>
          <a:xfrm>
            <a:off x="6600056" y="4509121"/>
            <a:ext cx="576064" cy="9479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24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88" y="-35767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L’interface du </a:t>
            </a:r>
            <a:r>
              <a:rPr lang="fr-FR" sz="2400" b="1" u="sng" dirty="0" err="1"/>
              <a:t>webmail</a:t>
            </a:r>
            <a:r>
              <a:rPr lang="fr-FR" sz="2400" b="1" u="sng" dirty="0"/>
              <a:t> Gmail 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F229C50C-4D56-590F-B4FD-DD3E33FAD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916832"/>
            <a:ext cx="10513168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73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E70A13E6-2506-491D-B917-1518F5C94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750" y="1578178"/>
            <a:ext cx="2461473" cy="5253705"/>
          </a:xfrm>
          <a:prstGeom prst="rect">
            <a:avLst/>
          </a:prstGeom>
        </p:spPr>
      </p:pic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1739" y="12211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L’interface du </a:t>
            </a:r>
            <a:r>
              <a:rPr lang="fr-FR" sz="2400" b="1" u="sng" dirty="0" err="1"/>
              <a:t>webmail</a:t>
            </a:r>
            <a:r>
              <a:rPr lang="fr-FR" sz="2400" b="1" u="sng" dirty="0"/>
              <a:t> Gmail 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129911" y="2064990"/>
            <a:ext cx="14401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22" idx="3"/>
          </p:cNvCxnSpPr>
          <p:nvPr/>
        </p:nvCxnSpPr>
        <p:spPr>
          <a:xfrm>
            <a:off x="2898899" y="2575678"/>
            <a:ext cx="1723671" cy="350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6380602" y="2762816"/>
            <a:ext cx="1838299" cy="720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3021684" y="3159609"/>
            <a:ext cx="168411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606592" y="3945927"/>
            <a:ext cx="223224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>
            <a:off x="6416130" y="3602510"/>
            <a:ext cx="1838299" cy="720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5820755" y="6290083"/>
            <a:ext cx="2638366" cy="96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90163" y="1845250"/>
            <a:ext cx="275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Créer un nouveau message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83704" y="2391011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Lire les nouveaux messages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8245926" y="2532855"/>
            <a:ext cx="3307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Liste les messages qui sont suivis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9220" y="2920114"/>
            <a:ext cx="2912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Permet de mettre en attente</a:t>
            </a:r>
          </a:p>
          <a:p>
            <a:r>
              <a:rPr lang="fr-FR" dirty="0"/>
              <a:t>           un message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09006" y="373400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Liste les brouillons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8345575" y="3393590"/>
            <a:ext cx="277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Liste les messages envoyés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8562133" y="6075621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Dossiers personnels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2D8E222E-DA62-861F-EF9E-C866D0929142}"/>
              </a:ext>
            </a:extLst>
          </p:cNvPr>
          <p:cNvCxnSpPr/>
          <p:nvPr/>
        </p:nvCxnSpPr>
        <p:spPr>
          <a:xfrm flipH="1">
            <a:off x="5792964" y="4419868"/>
            <a:ext cx="1838299" cy="720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A258ECF8-BE96-3AAF-7DB1-8C4D1F232B6C}"/>
              </a:ext>
            </a:extLst>
          </p:cNvPr>
          <p:cNvSpPr txBox="1"/>
          <p:nvPr/>
        </p:nvSpPr>
        <p:spPr>
          <a:xfrm>
            <a:off x="7722409" y="4210948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spams</a:t>
            </a:r>
          </a:p>
        </p:txBody>
      </p:sp>
    </p:spTree>
    <p:extLst>
      <p:ext uri="{BB962C8B-B14F-4D97-AF65-F5344CB8AC3E}">
        <p14:creationId xmlns:p14="http://schemas.microsoft.com/office/powerpoint/2010/main" val="120071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23333" y="-54769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Lire les messages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Pour lire un mail, il suffit de cliquer sur son objet. Le contenu s’affiche alors à la place de la boîte de réception</a:t>
            </a:r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7608" y="2780928"/>
            <a:ext cx="7378708" cy="390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18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1409" y="-26698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9376" y="1176536"/>
            <a:ext cx="10801200" cy="5681464"/>
          </a:xfrm>
        </p:spPr>
        <p:txBody>
          <a:bodyPr>
            <a:normAutofit/>
          </a:bodyPr>
          <a:lstStyle/>
          <a:p>
            <a:pPr lvl="2"/>
            <a:r>
              <a:rPr lang="fr-FR" sz="2400" b="1" u="sng" dirty="0"/>
              <a:t>Lire les messages</a:t>
            </a:r>
            <a:r>
              <a:rPr lang="fr-FR" sz="2400" dirty="0"/>
              <a:t>:</a:t>
            </a:r>
          </a:p>
          <a:p>
            <a:pPr lvl="2"/>
            <a:endParaRPr lang="fr-FR" sz="2200" dirty="0"/>
          </a:p>
          <a:p>
            <a:pPr lvl="3"/>
            <a:r>
              <a:rPr lang="fr-FR" sz="2000" dirty="0"/>
              <a:t>Pour enregistrer une PJ dans un mail, il faut :</a:t>
            </a:r>
          </a:p>
          <a:p>
            <a:pPr lvl="4"/>
            <a:r>
              <a:rPr lang="fr-FR" sz="2000" dirty="0"/>
              <a:t>Cliquer sur la PJ et ensuite cliquer sur l’icone </a:t>
            </a:r>
          </a:p>
          <a:p>
            <a:pPr lvl="3"/>
            <a:endParaRPr lang="fr-FR" sz="2000" dirty="0"/>
          </a:p>
          <a:p>
            <a:pPr lvl="3"/>
            <a:endParaRPr lang="fr-FR" sz="20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456" y="2708920"/>
            <a:ext cx="10081120" cy="393782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2145" y="2237633"/>
            <a:ext cx="447737" cy="38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10069</TotalTime>
  <Words>1135</Words>
  <Application>Microsoft Office PowerPoint</Application>
  <PresentationFormat>Grand écran</PresentationFormat>
  <Paragraphs>197</Paragraphs>
  <Slides>19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Thème Office</vt:lpstr>
      <vt:lpstr>Club Informatique Gennois</vt:lpstr>
      <vt:lpstr>Sommaire</vt:lpstr>
      <vt:lpstr>Les mails</vt:lpstr>
      <vt:lpstr>Les mails </vt:lpstr>
      <vt:lpstr>Les mails 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  <vt:lpstr>Les mails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ludovic pollier</dc:creator>
  <cp:lastModifiedBy>ludovic pollier</cp:lastModifiedBy>
  <cp:revision>3</cp:revision>
  <cp:lastPrinted>2026-01-26T18:45:44Z</cp:lastPrinted>
  <dcterms:created xsi:type="dcterms:W3CDTF">2026-01-26T17:49:10Z</dcterms:created>
  <dcterms:modified xsi:type="dcterms:W3CDTF">2026-02-02T17:38:19Z</dcterms:modified>
</cp:coreProperties>
</file>