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5" r:id="rId2"/>
    <p:sldId id="310" r:id="rId3"/>
    <p:sldId id="341" r:id="rId4"/>
    <p:sldId id="342" r:id="rId5"/>
    <p:sldId id="343" r:id="rId6"/>
    <p:sldId id="349" r:id="rId7"/>
    <p:sldId id="350" r:id="rId8"/>
    <p:sldId id="344" r:id="rId9"/>
    <p:sldId id="345" r:id="rId10"/>
    <p:sldId id="346" r:id="rId11"/>
    <p:sldId id="347" r:id="rId12"/>
    <p:sldId id="348" r:id="rId13"/>
    <p:sldId id="351" r:id="rId14"/>
    <p:sldId id="352" r:id="rId15"/>
    <p:sldId id="353" r:id="rId16"/>
    <p:sldId id="354" r:id="rId17"/>
    <p:sldId id="355" r:id="rId18"/>
    <p:sldId id="356" r:id="rId19"/>
    <p:sldId id="357" r:id="rId20"/>
    <p:sldId id="359" r:id="rId21"/>
    <p:sldId id="361" r:id="rId22"/>
    <p:sldId id="360" r:id="rId23"/>
    <p:sldId id="362" r:id="rId24"/>
    <p:sldId id="358" r:id="rId2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7" d="100"/>
          <a:sy n="77" d="100"/>
        </p:scale>
        <p:origin x="835"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1F3E24-B702-465C-BAFB-4AA8A33224F0}" type="datetimeFigureOut">
              <a:rPr lang="fr-FR" smtClean="0"/>
              <a:t>11/02/2026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4F2859D-33C6-487A-9E72-0C7CF8A27A6D}" type="slidenum">
              <a:rPr lang="fr-FR" smtClean="0"/>
              <a:t>‹N°›</a:t>
            </a:fld>
            <a:endParaRPr lang="fr-FR"/>
          </a:p>
        </p:txBody>
      </p:sp>
    </p:spTree>
    <p:extLst>
      <p:ext uri="{BB962C8B-B14F-4D97-AF65-F5344CB8AC3E}">
        <p14:creationId xmlns:p14="http://schemas.microsoft.com/office/powerpoint/2010/main" val="281999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2</a:t>
            </a:fld>
            <a:endParaRPr lang="fr-FR" dirty="0"/>
          </a:p>
        </p:txBody>
      </p:sp>
    </p:spTree>
    <p:extLst>
      <p:ext uri="{BB962C8B-B14F-4D97-AF65-F5344CB8AC3E}">
        <p14:creationId xmlns:p14="http://schemas.microsoft.com/office/powerpoint/2010/main" val="265544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00073-5FF3-8C9C-A8CC-D37ABD11E3E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27E0437-EAA2-7A5C-819E-E364BDE9933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1BFC119-B1C0-B201-B06C-64A44D7DE4F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C10AC21-B673-4C16-5117-3DBEB7CCC997}"/>
              </a:ext>
            </a:extLst>
          </p:cNvPr>
          <p:cNvSpPr>
            <a:spLocks noGrp="1"/>
          </p:cNvSpPr>
          <p:nvPr>
            <p:ph type="sldNum" sz="quarter" idx="10"/>
          </p:nvPr>
        </p:nvSpPr>
        <p:spPr/>
        <p:txBody>
          <a:bodyPr/>
          <a:lstStyle/>
          <a:p>
            <a:fld id="{F93199CD-3E1B-4AE6-990F-76F925F5EA9F}" type="slidenum">
              <a:rPr lang="fr-FR" smtClean="0"/>
              <a:pPr/>
              <a:t>11</a:t>
            </a:fld>
            <a:endParaRPr lang="fr-FR" dirty="0"/>
          </a:p>
        </p:txBody>
      </p:sp>
    </p:spTree>
    <p:extLst>
      <p:ext uri="{BB962C8B-B14F-4D97-AF65-F5344CB8AC3E}">
        <p14:creationId xmlns:p14="http://schemas.microsoft.com/office/powerpoint/2010/main" val="981214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E2743-FEB9-9435-C200-B2FA5DF62D3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1B60DC-0B28-9679-F43D-329A7606D02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54068BE-982C-5621-8CF0-12FD9B8723C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055759D-CA82-59D0-842C-5C71B90CCC4D}"/>
              </a:ext>
            </a:extLst>
          </p:cNvPr>
          <p:cNvSpPr>
            <a:spLocks noGrp="1"/>
          </p:cNvSpPr>
          <p:nvPr>
            <p:ph type="sldNum" sz="quarter" idx="10"/>
          </p:nvPr>
        </p:nvSpPr>
        <p:spPr/>
        <p:txBody>
          <a:bodyPr/>
          <a:lstStyle/>
          <a:p>
            <a:fld id="{F93199CD-3E1B-4AE6-990F-76F925F5EA9F}" type="slidenum">
              <a:rPr lang="fr-FR" smtClean="0"/>
              <a:pPr/>
              <a:t>12</a:t>
            </a:fld>
            <a:endParaRPr lang="fr-FR" dirty="0"/>
          </a:p>
        </p:txBody>
      </p:sp>
    </p:spTree>
    <p:extLst>
      <p:ext uri="{BB962C8B-B14F-4D97-AF65-F5344CB8AC3E}">
        <p14:creationId xmlns:p14="http://schemas.microsoft.com/office/powerpoint/2010/main" val="2139442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D38B4-B69A-6F24-3D76-0814A4A970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9FA47DD-ACBE-7EE4-2110-00836C1CED1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B8D3132-D430-BD7D-77FF-95D7D45BBD5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FAE2CFE-CA49-5DA5-D30F-91BBB8773FAA}"/>
              </a:ext>
            </a:extLst>
          </p:cNvPr>
          <p:cNvSpPr>
            <a:spLocks noGrp="1"/>
          </p:cNvSpPr>
          <p:nvPr>
            <p:ph type="sldNum" sz="quarter" idx="10"/>
          </p:nvPr>
        </p:nvSpPr>
        <p:spPr/>
        <p:txBody>
          <a:bodyPr/>
          <a:lstStyle/>
          <a:p>
            <a:fld id="{F93199CD-3E1B-4AE6-990F-76F925F5EA9F}" type="slidenum">
              <a:rPr lang="fr-FR" smtClean="0"/>
              <a:pPr/>
              <a:t>13</a:t>
            </a:fld>
            <a:endParaRPr lang="fr-FR" dirty="0"/>
          </a:p>
        </p:txBody>
      </p:sp>
    </p:spTree>
    <p:extLst>
      <p:ext uri="{BB962C8B-B14F-4D97-AF65-F5344CB8AC3E}">
        <p14:creationId xmlns:p14="http://schemas.microsoft.com/office/powerpoint/2010/main" val="472123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7985B-9AD9-EC93-0BF4-F7C25462750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9B84231-F942-4B6B-338C-47FDDCB09B7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574D946-635F-2DBF-1224-7CDF0FC6C49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8CA78BF-6184-D9A5-236B-DC92486F4CC8}"/>
              </a:ext>
            </a:extLst>
          </p:cNvPr>
          <p:cNvSpPr>
            <a:spLocks noGrp="1"/>
          </p:cNvSpPr>
          <p:nvPr>
            <p:ph type="sldNum" sz="quarter" idx="10"/>
          </p:nvPr>
        </p:nvSpPr>
        <p:spPr/>
        <p:txBody>
          <a:bodyPr/>
          <a:lstStyle/>
          <a:p>
            <a:fld id="{F93199CD-3E1B-4AE6-990F-76F925F5EA9F}" type="slidenum">
              <a:rPr lang="fr-FR" smtClean="0"/>
              <a:pPr/>
              <a:t>14</a:t>
            </a:fld>
            <a:endParaRPr lang="fr-FR" dirty="0"/>
          </a:p>
        </p:txBody>
      </p:sp>
    </p:spTree>
    <p:extLst>
      <p:ext uri="{BB962C8B-B14F-4D97-AF65-F5344CB8AC3E}">
        <p14:creationId xmlns:p14="http://schemas.microsoft.com/office/powerpoint/2010/main" val="50794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6FD63-9E1F-2E8A-2EA1-B1E3EA12000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4179082-3064-BA74-85A5-FABDA01E6F2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5AFFFD0-3542-0866-4CED-793914C4EDD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939B758-DBE9-9621-B42E-D51FFEDFF877}"/>
              </a:ext>
            </a:extLst>
          </p:cNvPr>
          <p:cNvSpPr>
            <a:spLocks noGrp="1"/>
          </p:cNvSpPr>
          <p:nvPr>
            <p:ph type="sldNum" sz="quarter" idx="10"/>
          </p:nvPr>
        </p:nvSpPr>
        <p:spPr/>
        <p:txBody>
          <a:bodyPr/>
          <a:lstStyle/>
          <a:p>
            <a:fld id="{F93199CD-3E1B-4AE6-990F-76F925F5EA9F}" type="slidenum">
              <a:rPr lang="fr-FR" smtClean="0"/>
              <a:pPr/>
              <a:t>15</a:t>
            </a:fld>
            <a:endParaRPr lang="fr-FR" dirty="0"/>
          </a:p>
        </p:txBody>
      </p:sp>
    </p:spTree>
    <p:extLst>
      <p:ext uri="{BB962C8B-B14F-4D97-AF65-F5344CB8AC3E}">
        <p14:creationId xmlns:p14="http://schemas.microsoft.com/office/powerpoint/2010/main" val="4003313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FDA89-BD23-D481-5D0A-97428FE376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F8E33B5-06D6-E1A4-1E03-EF997BABC87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7573C17-A387-DCEA-3891-2D565DBD147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2716EBB-68EB-8D9C-3792-F1577824E11D}"/>
              </a:ext>
            </a:extLst>
          </p:cNvPr>
          <p:cNvSpPr>
            <a:spLocks noGrp="1"/>
          </p:cNvSpPr>
          <p:nvPr>
            <p:ph type="sldNum" sz="quarter" idx="10"/>
          </p:nvPr>
        </p:nvSpPr>
        <p:spPr/>
        <p:txBody>
          <a:bodyPr/>
          <a:lstStyle/>
          <a:p>
            <a:fld id="{F93199CD-3E1B-4AE6-990F-76F925F5EA9F}" type="slidenum">
              <a:rPr lang="fr-FR" smtClean="0"/>
              <a:pPr/>
              <a:t>16</a:t>
            </a:fld>
            <a:endParaRPr lang="fr-FR" dirty="0"/>
          </a:p>
        </p:txBody>
      </p:sp>
    </p:spTree>
    <p:extLst>
      <p:ext uri="{BB962C8B-B14F-4D97-AF65-F5344CB8AC3E}">
        <p14:creationId xmlns:p14="http://schemas.microsoft.com/office/powerpoint/2010/main" val="3775550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DFD9F-7D85-5108-9F85-9D1B645D871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38BDF8-A2FB-CF5C-39F9-73C5B244283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04DCF94-E829-C8D5-3EBA-18C44EC107B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2266E3B-C2F5-B8EC-16FF-DD2ADE16A19A}"/>
              </a:ext>
            </a:extLst>
          </p:cNvPr>
          <p:cNvSpPr>
            <a:spLocks noGrp="1"/>
          </p:cNvSpPr>
          <p:nvPr>
            <p:ph type="sldNum" sz="quarter" idx="10"/>
          </p:nvPr>
        </p:nvSpPr>
        <p:spPr/>
        <p:txBody>
          <a:bodyPr/>
          <a:lstStyle/>
          <a:p>
            <a:fld id="{F93199CD-3E1B-4AE6-990F-76F925F5EA9F}" type="slidenum">
              <a:rPr lang="fr-FR" smtClean="0"/>
              <a:pPr/>
              <a:t>17</a:t>
            </a:fld>
            <a:endParaRPr lang="fr-FR" dirty="0"/>
          </a:p>
        </p:txBody>
      </p:sp>
    </p:spTree>
    <p:extLst>
      <p:ext uri="{BB962C8B-B14F-4D97-AF65-F5344CB8AC3E}">
        <p14:creationId xmlns:p14="http://schemas.microsoft.com/office/powerpoint/2010/main" val="1587533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06724-62DD-2624-140B-6D2D01D550E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36B3A4C-CD85-BB08-9077-AA4F26EE8C2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C650FDB-EEC7-91A1-0235-7F038E8EBF9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46B2F81-5606-FE5F-F041-1142A3F8A81F}"/>
              </a:ext>
            </a:extLst>
          </p:cNvPr>
          <p:cNvSpPr>
            <a:spLocks noGrp="1"/>
          </p:cNvSpPr>
          <p:nvPr>
            <p:ph type="sldNum" sz="quarter" idx="10"/>
          </p:nvPr>
        </p:nvSpPr>
        <p:spPr/>
        <p:txBody>
          <a:bodyPr/>
          <a:lstStyle/>
          <a:p>
            <a:fld id="{F93199CD-3E1B-4AE6-990F-76F925F5EA9F}" type="slidenum">
              <a:rPr lang="fr-FR" smtClean="0"/>
              <a:pPr/>
              <a:t>18</a:t>
            </a:fld>
            <a:endParaRPr lang="fr-FR" dirty="0"/>
          </a:p>
        </p:txBody>
      </p:sp>
    </p:spTree>
    <p:extLst>
      <p:ext uri="{BB962C8B-B14F-4D97-AF65-F5344CB8AC3E}">
        <p14:creationId xmlns:p14="http://schemas.microsoft.com/office/powerpoint/2010/main" val="1124086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D7AC3-B0E6-400E-5F12-687AD6BF155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785F8D1-A361-BC4C-2B9F-4988E417D8A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6580C9F-8BE7-C731-E7EB-B8E663CE1DF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68DD411-C40C-6C9E-C96B-DFB1620FB2E2}"/>
              </a:ext>
            </a:extLst>
          </p:cNvPr>
          <p:cNvSpPr>
            <a:spLocks noGrp="1"/>
          </p:cNvSpPr>
          <p:nvPr>
            <p:ph type="sldNum" sz="quarter" idx="10"/>
          </p:nvPr>
        </p:nvSpPr>
        <p:spPr/>
        <p:txBody>
          <a:bodyPr/>
          <a:lstStyle/>
          <a:p>
            <a:fld id="{F93199CD-3E1B-4AE6-990F-76F925F5EA9F}" type="slidenum">
              <a:rPr lang="fr-FR" smtClean="0"/>
              <a:pPr/>
              <a:t>19</a:t>
            </a:fld>
            <a:endParaRPr lang="fr-FR" dirty="0"/>
          </a:p>
        </p:txBody>
      </p:sp>
    </p:spTree>
    <p:extLst>
      <p:ext uri="{BB962C8B-B14F-4D97-AF65-F5344CB8AC3E}">
        <p14:creationId xmlns:p14="http://schemas.microsoft.com/office/powerpoint/2010/main" val="4162922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E0E15-7C75-33F4-C99E-662440B012E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1BCD957-2EB4-339D-1872-72C3DD7FCB2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4CE41D1-9208-64C8-CF8F-33FFE5009E5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A32D3A1-7483-95F0-56F1-549019C9F497}"/>
              </a:ext>
            </a:extLst>
          </p:cNvPr>
          <p:cNvSpPr>
            <a:spLocks noGrp="1"/>
          </p:cNvSpPr>
          <p:nvPr>
            <p:ph type="sldNum" sz="quarter" idx="10"/>
          </p:nvPr>
        </p:nvSpPr>
        <p:spPr/>
        <p:txBody>
          <a:bodyPr/>
          <a:lstStyle/>
          <a:p>
            <a:fld id="{F93199CD-3E1B-4AE6-990F-76F925F5EA9F}" type="slidenum">
              <a:rPr lang="fr-FR" smtClean="0"/>
              <a:pPr/>
              <a:t>20</a:t>
            </a:fld>
            <a:endParaRPr lang="fr-FR" dirty="0"/>
          </a:p>
        </p:txBody>
      </p:sp>
    </p:spTree>
    <p:extLst>
      <p:ext uri="{BB962C8B-B14F-4D97-AF65-F5344CB8AC3E}">
        <p14:creationId xmlns:p14="http://schemas.microsoft.com/office/powerpoint/2010/main" val="3885688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3</a:t>
            </a:fld>
            <a:endParaRPr lang="fr-FR" dirty="0"/>
          </a:p>
        </p:txBody>
      </p:sp>
    </p:spTree>
    <p:extLst>
      <p:ext uri="{BB962C8B-B14F-4D97-AF65-F5344CB8AC3E}">
        <p14:creationId xmlns:p14="http://schemas.microsoft.com/office/powerpoint/2010/main" val="4129045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3F853-7E70-7426-7A55-8495C4EB5E9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313691C-2436-0D90-E159-B864151B3CD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E0482D6-47E1-1F05-655D-954D069FCF9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CFD4E12-CBC2-5C89-E370-035352455659}"/>
              </a:ext>
            </a:extLst>
          </p:cNvPr>
          <p:cNvSpPr>
            <a:spLocks noGrp="1"/>
          </p:cNvSpPr>
          <p:nvPr>
            <p:ph type="sldNum" sz="quarter" idx="10"/>
          </p:nvPr>
        </p:nvSpPr>
        <p:spPr/>
        <p:txBody>
          <a:bodyPr/>
          <a:lstStyle/>
          <a:p>
            <a:fld id="{F93199CD-3E1B-4AE6-990F-76F925F5EA9F}" type="slidenum">
              <a:rPr lang="fr-FR" smtClean="0"/>
              <a:pPr/>
              <a:t>21</a:t>
            </a:fld>
            <a:endParaRPr lang="fr-FR" dirty="0"/>
          </a:p>
        </p:txBody>
      </p:sp>
    </p:spTree>
    <p:extLst>
      <p:ext uri="{BB962C8B-B14F-4D97-AF65-F5344CB8AC3E}">
        <p14:creationId xmlns:p14="http://schemas.microsoft.com/office/powerpoint/2010/main" val="115322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2E746-4B92-2A80-55B3-56E4579A77F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177772E-4064-258A-0525-089078574E6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5F39277-EE66-2A79-C451-05609A00133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AA5ACC3-25C1-E1B0-AC81-FE8C49D56647}"/>
              </a:ext>
            </a:extLst>
          </p:cNvPr>
          <p:cNvSpPr>
            <a:spLocks noGrp="1"/>
          </p:cNvSpPr>
          <p:nvPr>
            <p:ph type="sldNum" sz="quarter" idx="10"/>
          </p:nvPr>
        </p:nvSpPr>
        <p:spPr/>
        <p:txBody>
          <a:bodyPr/>
          <a:lstStyle/>
          <a:p>
            <a:fld id="{F93199CD-3E1B-4AE6-990F-76F925F5EA9F}" type="slidenum">
              <a:rPr lang="fr-FR" smtClean="0"/>
              <a:pPr/>
              <a:t>22</a:t>
            </a:fld>
            <a:endParaRPr lang="fr-FR" dirty="0"/>
          </a:p>
        </p:txBody>
      </p:sp>
    </p:spTree>
    <p:extLst>
      <p:ext uri="{BB962C8B-B14F-4D97-AF65-F5344CB8AC3E}">
        <p14:creationId xmlns:p14="http://schemas.microsoft.com/office/powerpoint/2010/main" val="2542431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CAEB6-84B1-6F6A-9CAB-6B488236BCB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EB11D6C-B5B1-4D04-BC6E-6DE5A0761D3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2E860B-2B2B-2732-67BC-8E831161F03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D71D5E5-4C29-BEFC-CF48-0DE0927740B9}"/>
              </a:ext>
            </a:extLst>
          </p:cNvPr>
          <p:cNvSpPr>
            <a:spLocks noGrp="1"/>
          </p:cNvSpPr>
          <p:nvPr>
            <p:ph type="sldNum" sz="quarter" idx="10"/>
          </p:nvPr>
        </p:nvSpPr>
        <p:spPr/>
        <p:txBody>
          <a:bodyPr/>
          <a:lstStyle/>
          <a:p>
            <a:fld id="{F93199CD-3E1B-4AE6-990F-76F925F5EA9F}" type="slidenum">
              <a:rPr lang="fr-FR" smtClean="0"/>
              <a:pPr/>
              <a:t>23</a:t>
            </a:fld>
            <a:endParaRPr lang="fr-FR" dirty="0"/>
          </a:p>
        </p:txBody>
      </p:sp>
    </p:spTree>
    <p:extLst>
      <p:ext uri="{BB962C8B-B14F-4D97-AF65-F5344CB8AC3E}">
        <p14:creationId xmlns:p14="http://schemas.microsoft.com/office/powerpoint/2010/main" val="3067632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C757B-8FB7-5953-8559-F33EE26C131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F51E520-FF95-C01A-E79F-97786D30E3E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6369671-1334-1169-D343-7D57B82FE26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0A976FC-5A74-2EDE-F219-FF9A0C3938BF}"/>
              </a:ext>
            </a:extLst>
          </p:cNvPr>
          <p:cNvSpPr>
            <a:spLocks noGrp="1"/>
          </p:cNvSpPr>
          <p:nvPr>
            <p:ph type="sldNum" sz="quarter" idx="10"/>
          </p:nvPr>
        </p:nvSpPr>
        <p:spPr/>
        <p:txBody>
          <a:bodyPr/>
          <a:lstStyle/>
          <a:p>
            <a:fld id="{F93199CD-3E1B-4AE6-990F-76F925F5EA9F}" type="slidenum">
              <a:rPr lang="fr-FR" smtClean="0"/>
              <a:pPr/>
              <a:t>24</a:t>
            </a:fld>
            <a:endParaRPr lang="fr-FR" dirty="0"/>
          </a:p>
        </p:txBody>
      </p:sp>
    </p:spTree>
    <p:extLst>
      <p:ext uri="{BB962C8B-B14F-4D97-AF65-F5344CB8AC3E}">
        <p14:creationId xmlns:p14="http://schemas.microsoft.com/office/powerpoint/2010/main" val="101298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5A8DE-133A-0127-88E5-03FC708D51D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F795438-1C0A-8A4C-37B1-6B53DB79508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A3AD7D8-D902-25A5-CF22-FFCBAE1AEC1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5AFEFA9-2D51-5A8A-6D34-F05ABDF588AC}"/>
              </a:ext>
            </a:extLst>
          </p:cNvPr>
          <p:cNvSpPr>
            <a:spLocks noGrp="1"/>
          </p:cNvSpPr>
          <p:nvPr>
            <p:ph type="sldNum" sz="quarter" idx="10"/>
          </p:nvPr>
        </p:nvSpPr>
        <p:spPr/>
        <p:txBody>
          <a:bodyPr/>
          <a:lstStyle/>
          <a:p>
            <a:fld id="{F93199CD-3E1B-4AE6-990F-76F925F5EA9F}" type="slidenum">
              <a:rPr lang="fr-FR" smtClean="0"/>
              <a:pPr/>
              <a:t>4</a:t>
            </a:fld>
            <a:endParaRPr lang="fr-FR" dirty="0"/>
          </a:p>
        </p:txBody>
      </p:sp>
    </p:spTree>
    <p:extLst>
      <p:ext uri="{BB962C8B-B14F-4D97-AF65-F5344CB8AC3E}">
        <p14:creationId xmlns:p14="http://schemas.microsoft.com/office/powerpoint/2010/main" val="294477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A13F4-7C84-8A34-E850-DABD0545D0A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9CDD3B6-A64D-61EE-CF1F-5A3A6105400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38A6498-2043-FE78-47A4-1CFD793D819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D8F8A47-3D14-FBAA-2D24-3C00A241CA74}"/>
              </a:ext>
            </a:extLst>
          </p:cNvPr>
          <p:cNvSpPr>
            <a:spLocks noGrp="1"/>
          </p:cNvSpPr>
          <p:nvPr>
            <p:ph type="sldNum" sz="quarter" idx="10"/>
          </p:nvPr>
        </p:nvSpPr>
        <p:spPr/>
        <p:txBody>
          <a:bodyPr/>
          <a:lstStyle/>
          <a:p>
            <a:fld id="{F93199CD-3E1B-4AE6-990F-76F925F5EA9F}" type="slidenum">
              <a:rPr lang="fr-FR" smtClean="0"/>
              <a:pPr/>
              <a:t>5</a:t>
            </a:fld>
            <a:endParaRPr lang="fr-FR" dirty="0"/>
          </a:p>
        </p:txBody>
      </p:sp>
    </p:spTree>
    <p:extLst>
      <p:ext uri="{BB962C8B-B14F-4D97-AF65-F5344CB8AC3E}">
        <p14:creationId xmlns:p14="http://schemas.microsoft.com/office/powerpoint/2010/main" val="3049169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A0E83-4AB2-DE1B-E8CC-BEEF443259B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AA56AF5-8145-0E35-4E01-91E54D8841A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2A6E287-3D4A-CE8A-474A-C20EAEB39CE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B838994-80A0-9BEF-FD5D-7C5D79343B9A}"/>
              </a:ext>
            </a:extLst>
          </p:cNvPr>
          <p:cNvSpPr>
            <a:spLocks noGrp="1"/>
          </p:cNvSpPr>
          <p:nvPr>
            <p:ph type="sldNum" sz="quarter" idx="10"/>
          </p:nvPr>
        </p:nvSpPr>
        <p:spPr/>
        <p:txBody>
          <a:bodyPr/>
          <a:lstStyle/>
          <a:p>
            <a:fld id="{F93199CD-3E1B-4AE6-990F-76F925F5EA9F}" type="slidenum">
              <a:rPr lang="fr-FR" smtClean="0"/>
              <a:pPr/>
              <a:t>6</a:t>
            </a:fld>
            <a:endParaRPr lang="fr-FR" dirty="0"/>
          </a:p>
        </p:txBody>
      </p:sp>
    </p:spTree>
    <p:extLst>
      <p:ext uri="{BB962C8B-B14F-4D97-AF65-F5344CB8AC3E}">
        <p14:creationId xmlns:p14="http://schemas.microsoft.com/office/powerpoint/2010/main" val="318687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03A0F-B306-EC04-34D9-A2B632335C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42ED5B-32B4-ADCA-43DC-FA658A712BE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747DEFD-C902-AAEE-670E-732CBA52AF9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3F74641-1E53-17DE-5B1E-8389CAC68C6A}"/>
              </a:ext>
            </a:extLst>
          </p:cNvPr>
          <p:cNvSpPr>
            <a:spLocks noGrp="1"/>
          </p:cNvSpPr>
          <p:nvPr>
            <p:ph type="sldNum" sz="quarter" idx="10"/>
          </p:nvPr>
        </p:nvSpPr>
        <p:spPr/>
        <p:txBody>
          <a:bodyPr/>
          <a:lstStyle/>
          <a:p>
            <a:fld id="{F93199CD-3E1B-4AE6-990F-76F925F5EA9F}" type="slidenum">
              <a:rPr lang="fr-FR" smtClean="0"/>
              <a:pPr/>
              <a:t>7</a:t>
            </a:fld>
            <a:endParaRPr lang="fr-FR" dirty="0"/>
          </a:p>
        </p:txBody>
      </p:sp>
    </p:spTree>
    <p:extLst>
      <p:ext uri="{BB962C8B-B14F-4D97-AF65-F5344CB8AC3E}">
        <p14:creationId xmlns:p14="http://schemas.microsoft.com/office/powerpoint/2010/main" val="3300521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1B85E-8DB8-28E8-81BE-E9A6FAFA1B9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8ED6800-B82C-4CCE-F57D-9D5D2AAB42C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28CEB8F-63FD-3C64-F3EE-27A8EA50632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6AC8C73-80C6-75BE-62DB-F8F5CA515F51}"/>
              </a:ext>
            </a:extLst>
          </p:cNvPr>
          <p:cNvSpPr>
            <a:spLocks noGrp="1"/>
          </p:cNvSpPr>
          <p:nvPr>
            <p:ph type="sldNum" sz="quarter" idx="10"/>
          </p:nvPr>
        </p:nvSpPr>
        <p:spPr/>
        <p:txBody>
          <a:bodyPr/>
          <a:lstStyle/>
          <a:p>
            <a:fld id="{F93199CD-3E1B-4AE6-990F-76F925F5EA9F}" type="slidenum">
              <a:rPr lang="fr-FR" smtClean="0"/>
              <a:pPr/>
              <a:t>8</a:t>
            </a:fld>
            <a:endParaRPr lang="fr-FR" dirty="0"/>
          </a:p>
        </p:txBody>
      </p:sp>
    </p:spTree>
    <p:extLst>
      <p:ext uri="{BB962C8B-B14F-4D97-AF65-F5344CB8AC3E}">
        <p14:creationId xmlns:p14="http://schemas.microsoft.com/office/powerpoint/2010/main" val="373715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B4E26-B23E-9654-AC57-6BFFC541CBD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F53C83F-9630-5028-AE67-3494AAE4347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752ED01-587E-2DFB-4E33-2903050651D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E790037-690A-E575-D5CC-29E7B713E235}"/>
              </a:ext>
            </a:extLst>
          </p:cNvPr>
          <p:cNvSpPr>
            <a:spLocks noGrp="1"/>
          </p:cNvSpPr>
          <p:nvPr>
            <p:ph type="sldNum" sz="quarter" idx="10"/>
          </p:nvPr>
        </p:nvSpPr>
        <p:spPr/>
        <p:txBody>
          <a:bodyPr/>
          <a:lstStyle/>
          <a:p>
            <a:fld id="{F93199CD-3E1B-4AE6-990F-76F925F5EA9F}" type="slidenum">
              <a:rPr lang="fr-FR" smtClean="0"/>
              <a:pPr/>
              <a:t>9</a:t>
            </a:fld>
            <a:endParaRPr lang="fr-FR" dirty="0"/>
          </a:p>
        </p:txBody>
      </p:sp>
    </p:spTree>
    <p:extLst>
      <p:ext uri="{BB962C8B-B14F-4D97-AF65-F5344CB8AC3E}">
        <p14:creationId xmlns:p14="http://schemas.microsoft.com/office/powerpoint/2010/main" val="168168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07E4C-9FD3-C4B8-55ED-653FF3BA1A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A8888C2-952A-2B59-C3B3-4300953A501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894A071-5F5B-644B-22CB-FA21C8B0C9D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4B4DC9C-F16A-7200-3C1C-72F7A4FE0F9F}"/>
              </a:ext>
            </a:extLst>
          </p:cNvPr>
          <p:cNvSpPr>
            <a:spLocks noGrp="1"/>
          </p:cNvSpPr>
          <p:nvPr>
            <p:ph type="sldNum" sz="quarter" idx="10"/>
          </p:nvPr>
        </p:nvSpPr>
        <p:spPr/>
        <p:txBody>
          <a:bodyPr/>
          <a:lstStyle/>
          <a:p>
            <a:fld id="{F93199CD-3E1B-4AE6-990F-76F925F5EA9F}" type="slidenum">
              <a:rPr lang="fr-FR" smtClean="0"/>
              <a:pPr/>
              <a:t>10</a:t>
            </a:fld>
            <a:endParaRPr lang="fr-FR" dirty="0"/>
          </a:p>
        </p:txBody>
      </p:sp>
    </p:spTree>
    <p:extLst>
      <p:ext uri="{BB962C8B-B14F-4D97-AF65-F5344CB8AC3E}">
        <p14:creationId xmlns:p14="http://schemas.microsoft.com/office/powerpoint/2010/main" val="1712417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DD08B-6166-7E94-D536-7EC0DD87466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9EEB385-5B29-8697-1248-C29408A1ED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2E71391-4FA9-59B2-1D8C-34CB26D398B8}"/>
              </a:ext>
            </a:extLst>
          </p:cNvPr>
          <p:cNvSpPr>
            <a:spLocks noGrp="1"/>
          </p:cNvSpPr>
          <p:nvPr>
            <p:ph type="dt" sz="half" idx="10"/>
          </p:nvPr>
        </p:nvSpPr>
        <p:spPr/>
        <p:txBody>
          <a:bodyPr/>
          <a:lstStyle/>
          <a:p>
            <a:fld id="{1BF1B6F1-4449-42DD-B725-493712B90E08}" type="datetimeFigureOut">
              <a:rPr lang="fr-FR" smtClean="0"/>
              <a:t>11/02/2026</a:t>
            </a:fld>
            <a:endParaRPr lang="fr-FR"/>
          </a:p>
        </p:txBody>
      </p:sp>
      <p:sp>
        <p:nvSpPr>
          <p:cNvPr id="5" name="Espace réservé du pied de page 4">
            <a:extLst>
              <a:ext uri="{FF2B5EF4-FFF2-40B4-BE49-F238E27FC236}">
                <a16:creationId xmlns:a16="http://schemas.microsoft.com/office/drawing/2014/main" id="{5AB550ED-8134-AF9E-E9D2-B47E4094DD1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F67E80-CA11-31E7-3459-D5F649401BA6}"/>
              </a:ext>
            </a:extLst>
          </p:cNvPr>
          <p:cNvSpPr>
            <a:spLocks noGrp="1"/>
          </p:cNvSpPr>
          <p:nvPr>
            <p:ph type="sldNum" sz="quarter" idx="12"/>
          </p:nvPr>
        </p:nvSpPr>
        <p:spPr/>
        <p:txBody>
          <a:bodyPr/>
          <a:lstStyle/>
          <a:p>
            <a:fld id="{EC169051-3DD0-4319-AE27-5750623DA663}" type="slidenum">
              <a:rPr lang="fr-FR" smtClean="0"/>
              <a:t>‹N°›</a:t>
            </a:fld>
            <a:endParaRPr lang="fr-FR"/>
          </a:p>
        </p:txBody>
      </p:sp>
    </p:spTree>
    <p:extLst>
      <p:ext uri="{BB962C8B-B14F-4D97-AF65-F5344CB8AC3E}">
        <p14:creationId xmlns:p14="http://schemas.microsoft.com/office/powerpoint/2010/main" val="1820382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DA8396-F0FE-1827-5F34-FDC717C0E4A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389454C-5627-194C-A63A-6A685F95023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7A574E-12EF-7ACE-B10F-29DED1E4F811}"/>
              </a:ext>
            </a:extLst>
          </p:cNvPr>
          <p:cNvSpPr>
            <a:spLocks noGrp="1"/>
          </p:cNvSpPr>
          <p:nvPr>
            <p:ph type="dt" sz="half" idx="10"/>
          </p:nvPr>
        </p:nvSpPr>
        <p:spPr/>
        <p:txBody>
          <a:bodyPr/>
          <a:lstStyle/>
          <a:p>
            <a:fld id="{1BF1B6F1-4449-42DD-B725-493712B90E08}" type="datetimeFigureOut">
              <a:rPr lang="fr-FR" smtClean="0"/>
              <a:t>11/02/2026</a:t>
            </a:fld>
            <a:endParaRPr lang="fr-FR"/>
          </a:p>
        </p:txBody>
      </p:sp>
      <p:sp>
        <p:nvSpPr>
          <p:cNvPr id="5" name="Espace réservé du pied de page 4">
            <a:extLst>
              <a:ext uri="{FF2B5EF4-FFF2-40B4-BE49-F238E27FC236}">
                <a16:creationId xmlns:a16="http://schemas.microsoft.com/office/drawing/2014/main" id="{9AE598DB-CD0D-77D5-A37B-182FA15291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A4051B-6EA3-50DA-C811-3EC32809326E}"/>
              </a:ext>
            </a:extLst>
          </p:cNvPr>
          <p:cNvSpPr>
            <a:spLocks noGrp="1"/>
          </p:cNvSpPr>
          <p:nvPr>
            <p:ph type="sldNum" sz="quarter" idx="12"/>
          </p:nvPr>
        </p:nvSpPr>
        <p:spPr/>
        <p:txBody>
          <a:bodyPr/>
          <a:lstStyle/>
          <a:p>
            <a:fld id="{EC169051-3DD0-4319-AE27-5750623DA663}" type="slidenum">
              <a:rPr lang="fr-FR" smtClean="0"/>
              <a:t>‹N°›</a:t>
            </a:fld>
            <a:endParaRPr lang="fr-FR"/>
          </a:p>
        </p:txBody>
      </p:sp>
    </p:spTree>
    <p:extLst>
      <p:ext uri="{BB962C8B-B14F-4D97-AF65-F5344CB8AC3E}">
        <p14:creationId xmlns:p14="http://schemas.microsoft.com/office/powerpoint/2010/main" val="794954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C58AF1E-12A3-DAEE-2280-269DDDB6961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CF9C4CD-5276-6D46-5526-4B5932EC618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9E0288-805F-733D-21DA-D1DDAB99E374}"/>
              </a:ext>
            </a:extLst>
          </p:cNvPr>
          <p:cNvSpPr>
            <a:spLocks noGrp="1"/>
          </p:cNvSpPr>
          <p:nvPr>
            <p:ph type="dt" sz="half" idx="10"/>
          </p:nvPr>
        </p:nvSpPr>
        <p:spPr/>
        <p:txBody>
          <a:bodyPr/>
          <a:lstStyle/>
          <a:p>
            <a:fld id="{1BF1B6F1-4449-42DD-B725-493712B90E08}" type="datetimeFigureOut">
              <a:rPr lang="fr-FR" smtClean="0"/>
              <a:t>11/02/2026</a:t>
            </a:fld>
            <a:endParaRPr lang="fr-FR"/>
          </a:p>
        </p:txBody>
      </p:sp>
      <p:sp>
        <p:nvSpPr>
          <p:cNvPr id="5" name="Espace réservé du pied de page 4">
            <a:extLst>
              <a:ext uri="{FF2B5EF4-FFF2-40B4-BE49-F238E27FC236}">
                <a16:creationId xmlns:a16="http://schemas.microsoft.com/office/drawing/2014/main" id="{CE81FB14-7402-78DB-D8E7-7243A1DFCE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57C831-8D28-BA4D-4215-8B2E22339DA4}"/>
              </a:ext>
            </a:extLst>
          </p:cNvPr>
          <p:cNvSpPr>
            <a:spLocks noGrp="1"/>
          </p:cNvSpPr>
          <p:nvPr>
            <p:ph type="sldNum" sz="quarter" idx="12"/>
          </p:nvPr>
        </p:nvSpPr>
        <p:spPr/>
        <p:txBody>
          <a:bodyPr/>
          <a:lstStyle/>
          <a:p>
            <a:fld id="{EC169051-3DD0-4319-AE27-5750623DA663}" type="slidenum">
              <a:rPr lang="fr-FR" smtClean="0"/>
              <a:t>‹N°›</a:t>
            </a:fld>
            <a:endParaRPr lang="fr-FR"/>
          </a:p>
        </p:txBody>
      </p:sp>
    </p:spTree>
    <p:extLst>
      <p:ext uri="{BB962C8B-B14F-4D97-AF65-F5344CB8AC3E}">
        <p14:creationId xmlns:p14="http://schemas.microsoft.com/office/powerpoint/2010/main" val="395727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C9998F-A4EC-1A96-530A-FFFF30FD742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70A1575-8834-D633-F5E6-EA6A690B9E2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7FCE4BE-B6E0-A368-2AFA-6EE47487F558}"/>
              </a:ext>
            </a:extLst>
          </p:cNvPr>
          <p:cNvSpPr>
            <a:spLocks noGrp="1"/>
          </p:cNvSpPr>
          <p:nvPr>
            <p:ph type="dt" sz="half" idx="10"/>
          </p:nvPr>
        </p:nvSpPr>
        <p:spPr/>
        <p:txBody>
          <a:bodyPr/>
          <a:lstStyle/>
          <a:p>
            <a:fld id="{1BF1B6F1-4449-42DD-B725-493712B90E08}" type="datetimeFigureOut">
              <a:rPr lang="fr-FR" smtClean="0"/>
              <a:t>11/02/2026</a:t>
            </a:fld>
            <a:endParaRPr lang="fr-FR"/>
          </a:p>
        </p:txBody>
      </p:sp>
      <p:sp>
        <p:nvSpPr>
          <p:cNvPr id="5" name="Espace réservé du pied de page 4">
            <a:extLst>
              <a:ext uri="{FF2B5EF4-FFF2-40B4-BE49-F238E27FC236}">
                <a16:creationId xmlns:a16="http://schemas.microsoft.com/office/drawing/2014/main" id="{56567703-23A5-F004-CA21-314895A5E1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BA75619-76A0-058C-E21C-CB35E213EAEF}"/>
              </a:ext>
            </a:extLst>
          </p:cNvPr>
          <p:cNvSpPr>
            <a:spLocks noGrp="1"/>
          </p:cNvSpPr>
          <p:nvPr>
            <p:ph type="sldNum" sz="quarter" idx="12"/>
          </p:nvPr>
        </p:nvSpPr>
        <p:spPr/>
        <p:txBody>
          <a:bodyPr/>
          <a:lstStyle/>
          <a:p>
            <a:fld id="{EC169051-3DD0-4319-AE27-5750623DA663}" type="slidenum">
              <a:rPr lang="fr-FR" smtClean="0"/>
              <a:t>‹N°›</a:t>
            </a:fld>
            <a:endParaRPr lang="fr-FR"/>
          </a:p>
        </p:txBody>
      </p:sp>
    </p:spTree>
    <p:extLst>
      <p:ext uri="{BB962C8B-B14F-4D97-AF65-F5344CB8AC3E}">
        <p14:creationId xmlns:p14="http://schemas.microsoft.com/office/powerpoint/2010/main" val="259752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D9AA3D-131C-EF7A-9AD8-B4B663AE62F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DD7E4EE-FD11-8919-CBD8-4891F7917D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AA5DFD9-4816-F24A-8BFB-A76B1B3678A8}"/>
              </a:ext>
            </a:extLst>
          </p:cNvPr>
          <p:cNvSpPr>
            <a:spLocks noGrp="1"/>
          </p:cNvSpPr>
          <p:nvPr>
            <p:ph type="dt" sz="half" idx="10"/>
          </p:nvPr>
        </p:nvSpPr>
        <p:spPr/>
        <p:txBody>
          <a:bodyPr/>
          <a:lstStyle/>
          <a:p>
            <a:fld id="{1BF1B6F1-4449-42DD-B725-493712B90E08}" type="datetimeFigureOut">
              <a:rPr lang="fr-FR" smtClean="0"/>
              <a:t>11/02/2026</a:t>
            </a:fld>
            <a:endParaRPr lang="fr-FR"/>
          </a:p>
        </p:txBody>
      </p:sp>
      <p:sp>
        <p:nvSpPr>
          <p:cNvPr id="5" name="Espace réservé du pied de page 4">
            <a:extLst>
              <a:ext uri="{FF2B5EF4-FFF2-40B4-BE49-F238E27FC236}">
                <a16:creationId xmlns:a16="http://schemas.microsoft.com/office/drawing/2014/main" id="{C4166FF7-FFBA-EB69-7BFA-594BC6E8AC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51A055-424D-E098-244B-30CF755773FF}"/>
              </a:ext>
            </a:extLst>
          </p:cNvPr>
          <p:cNvSpPr>
            <a:spLocks noGrp="1"/>
          </p:cNvSpPr>
          <p:nvPr>
            <p:ph type="sldNum" sz="quarter" idx="12"/>
          </p:nvPr>
        </p:nvSpPr>
        <p:spPr/>
        <p:txBody>
          <a:bodyPr/>
          <a:lstStyle/>
          <a:p>
            <a:fld id="{EC169051-3DD0-4319-AE27-5750623DA663}" type="slidenum">
              <a:rPr lang="fr-FR" smtClean="0"/>
              <a:t>‹N°›</a:t>
            </a:fld>
            <a:endParaRPr lang="fr-FR"/>
          </a:p>
        </p:txBody>
      </p:sp>
    </p:spTree>
    <p:extLst>
      <p:ext uri="{BB962C8B-B14F-4D97-AF65-F5344CB8AC3E}">
        <p14:creationId xmlns:p14="http://schemas.microsoft.com/office/powerpoint/2010/main" val="391366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E32703-397B-768E-C2B4-25EE37CEC96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85C897-8A99-A175-AB1D-3C1C40D8AA1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6147802-E975-0AAC-8CE8-636772795DE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65FC124-14FE-42F0-3CD0-DEC667CD23A4}"/>
              </a:ext>
            </a:extLst>
          </p:cNvPr>
          <p:cNvSpPr>
            <a:spLocks noGrp="1"/>
          </p:cNvSpPr>
          <p:nvPr>
            <p:ph type="dt" sz="half" idx="10"/>
          </p:nvPr>
        </p:nvSpPr>
        <p:spPr/>
        <p:txBody>
          <a:bodyPr/>
          <a:lstStyle/>
          <a:p>
            <a:fld id="{1BF1B6F1-4449-42DD-B725-493712B90E08}" type="datetimeFigureOut">
              <a:rPr lang="fr-FR" smtClean="0"/>
              <a:t>11/02/2026</a:t>
            </a:fld>
            <a:endParaRPr lang="fr-FR"/>
          </a:p>
        </p:txBody>
      </p:sp>
      <p:sp>
        <p:nvSpPr>
          <p:cNvPr id="6" name="Espace réservé du pied de page 5">
            <a:extLst>
              <a:ext uri="{FF2B5EF4-FFF2-40B4-BE49-F238E27FC236}">
                <a16:creationId xmlns:a16="http://schemas.microsoft.com/office/drawing/2014/main" id="{8B2142EE-6C13-4385-48B6-789A9A425F9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8A95F2B-C193-0A10-FB98-700CA4BB3C81}"/>
              </a:ext>
            </a:extLst>
          </p:cNvPr>
          <p:cNvSpPr>
            <a:spLocks noGrp="1"/>
          </p:cNvSpPr>
          <p:nvPr>
            <p:ph type="sldNum" sz="quarter" idx="12"/>
          </p:nvPr>
        </p:nvSpPr>
        <p:spPr/>
        <p:txBody>
          <a:bodyPr/>
          <a:lstStyle/>
          <a:p>
            <a:fld id="{EC169051-3DD0-4319-AE27-5750623DA663}" type="slidenum">
              <a:rPr lang="fr-FR" smtClean="0"/>
              <a:t>‹N°›</a:t>
            </a:fld>
            <a:endParaRPr lang="fr-FR"/>
          </a:p>
        </p:txBody>
      </p:sp>
    </p:spTree>
    <p:extLst>
      <p:ext uri="{BB962C8B-B14F-4D97-AF65-F5344CB8AC3E}">
        <p14:creationId xmlns:p14="http://schemas.microsoft.com/office/powerpoint/2010/main" val="179199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A39478-98B5-3776-0530-FE864704FA7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9FB8155-A907-0B8E-1E81-7D01E50477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9CBA583-BAF6-9BE5-868D-7E4A8C0F1C2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61AEE18-54FA-E5B1-B929-3EAADAD455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E590636-C263-0162-47A2-7790493B5E6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4803ECF-C910-EDE0-513D-9119E27A7718}"/>
              </a:ext>
            </a:extLst>
          </p:cNvPr>
          <p:cNvSpPr>
            <a:spLocks noGrp="1"/>
          </p:cNvSpPr>
          <p:nvPr>
            <p:ph type="dt" sz="half" idx="10"/>
          </p:nvPr>
        </p:nvSpPr>
        <p:spPr/>
        <p:txBody>
          <a:bodyPr/>
          <a:lstStyle/>
          <a:p>
            <a:fld id="{1BF1B6F1-4449-42DD-B725-493712B90E08}" type="datetimeFigureOut">
              <a:rPr lang="fr-FR" smtClean="0"/>
              <a:t>11/02/2026</a:t>
            </a:fld>
            <a:endParaRPr lang="fr-FR"/>
          </a:p>
        </p:txBody>
      </p:sp>
      <p:sp>
        <p:nvSpPr>
          <p:cNvPr id="8" name="Espace réservé du pied de page 7">
            <a:extLst>
              <a:ext uri="{FF2B5EF4-FFF2-40B4-BE49-F238E27FC236}">
                <a16:creationId xmlns:a16="http://schemas.microsoft.com/office/drawing/2014/main" id="{5DA9451F-72CF-C2C8-1C60-4A1C01C2CB7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67ABC18-2F92-A166-692F-831B1495B10D}"/>
              </a:ext>
            </a:extLst>
          </p:cNvPr>
          <p:cNvSpPr>
            <a:spLocks noGrp="1"/>
          </p:cNvSpPr>
          <p:nvPr>
            <p:ph type="sldNum" sz="quarter" idx="12"/>
          </p:nvPr>
        </p:nvSpPr>
        <p:spPr/>
        <p:txBody>
          <a:bodyPr/>
          <a:lstStyle/>
          <a:p>
            <a:fld id="{EC169051-3DD0-4319-AE27-5750623DA663}" type="slidenum">
              <a:rPr lang="fr-FR" smtClean="0"/>
              <a:t>‹N°›</a:t>
            </a:fld>
            <a:endParaRPr lang="fr-FR"/>
          </a:p>
        </p:txBody>
      </p:sp>
    </p:spTree>
    <p:extLst>
      <p:ext uri="{BB962C8B-B14F-4D97-AF65-F5344CB8AC3E}">
        <p14:creationId xmlns:p14="http://schemas.microsoft.com/office/powerpoint/2010/main" val="159071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0C640B-DAC7-630F-038F-B0A77D99A42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0799C1C-040C-0D38-186A-B22BA6913095}"/>
              </a:ext>
            </a:extLst>
          </p:cNvPr>
          <p:cNvSpPr>
            <a:spLocks noGrp="1"/>
          </p:cNvSpPr>
          <p:nvPr>
            <p:ph type="dt" sz="half" idx="10"/>
          </p:nvPr>
        </p:nvSpPr>
        <p:spPr/>
        <p:txBody>
          <a:bodyPr/>
          <a:lstStyle/>
          <a:p>
            <a:fld id="{1BF1B6F1-4449-42DD-B725-493712B90E08}" type="datetimeFigureOut">
              <a:rPr lang="fr-FR" smtClean="0"/>
              <a:t>11/02/2026</a:t>
            </a:fld>
            <a:endParaRPr lang="fr-FR"/>
          </a:p>
        </p:txBody>
      </p:sp>
      <p:sp>
        <p:nvSpPr>
          <p:cNvPr id="4" name="Espace réservé du pied de page 3">
            <a:extLst>
              <a:ext uri="{FF2B5EF4-FFF2-40B4-BE49-F238E27FC236}">
                <a16:creationId xmlns:a16="http://schemas.microsoft.com/office/drawing/2014/main" id="{205BA492-EA3E-4BA7-1306-4AC81B991B1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E61B078-F945-4E37-1C2D-70356B008AF9}"/>
              </a:ext>
            </a:extLst>
          </p:cNvPr>
          <p:cNvSpPr>
            <a:spLocks noGrp="1"/>
          </p:cNvSpPr>
          <p:nvPr>
            <p:ph type="sldNum" sz="quarter" idx="12"/>
          </p:nvPr>
        </p:nvSpPr>
        <p:spPr/>
        <p:txBody>
          <a:bodyPr/>
          <a:lstStyle/>
          <a:p>
            <a:fld id="{EC169051-3DD0-4319-AE27-5750623DA663}" type="slidenum">
              <a:rPr lang="fr-FR" smtClean="0"/>
              <a:t>‹N°›</a:t>
            </a:fld>
            <a:endParaRPr lang="fr-FR"/>
          </a:p>
        </p:txBody>
      </p:sp>
    </p:spTree>
    <p:extLst>
      <p:ext uri="{BB962C8B-B14F-4D97-AF65-F5344CB8AC3E}">
        <p14:creationId xmlns:p14="http://schemas.microsoft.com/office/powerpoint/2010/main" val="57179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19F65FC-CAFF-FD7A-5F7E-6273FB6853A4}"/>
              </a:ext>
            </a:extLst>
          </p:cNvPr>
          <p:cNvSpPr>
            <a:spLocks noGrp="1"/>
          </p:cNvSpPr>
          <p:nvPr>
            <p:ph type="dt" sz="half" idx="10"/>
          </p:nvPr>
        </p:nvSpPr>
        <p:spPr/>
        <p:txBody>
          <a:bodyPr/>
          <a:lstStyle/>
          <a:p>
            <a:fld id="{1BF1B6F1-4449-42DD-B725-493712B90E08}" type="datetimeFigureOut">
              <a:rPr lang="fr-FR" smtClean="0"/>
              <a:t>11/02/2026</a:t>
            </a:fld>
            <a:endParaRPr lang="fr-FR"/>
          </a:p>
        </p:txBody>
      </p:sp>
      <p:sp>
        <p:nvSpPr>
          <p:cNvPr id="3" name="Espace réservé du pied de page 2">
            <a:extLst>
              <a:ext uri="{FF2B5EF4-FFF2-40B4-BE49-F238E27FC236}">
                <a16:creationId xmlns:a16="http://schemas.microsoft.com/office/drawing/2014/main" id="{EF1F0CCA-7342-5645-E177-92E3E562856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F094C41-9E61-CAA1-1E59-9445D1EDD71D}"/>
              </a:ext>
            </a:extLst>
          </p:cNvPr>
          <p:cNvSpPr>
            <a:spLocks noGrp="1"/>
          </p:cNvSpPr>
          <p:nvPr>
            <p:ph type="sldNum" sz="quarter" idx="12"/>
          </p:nvPr>
        </p:nvSpPr>
        <p:spPr/>
        <p:txBody>
          <a:bodyPr/>
          <a:lstStyle/>
          <a:p>
            <a:fld id="{EC169051-3DD0-4319-AE27-5750623DA663}" type="slidenum">
              <a:rPr lang="fr-FR" smtClean="0"/>
              <a:t>‹N°›</a:t>
            </a:fld>
            <a:endParaRPr lang="fr-FR"/>
          </a:p>
        </p:txBody>
      </p:sp>
    </p:spTree>
    <p:extLst>
      <p:ext uri="{BB962C8B-B14F-4D97-AF65-F5344CB8AC3E}">
        <p14:creationId xmlns:p14="http://schemas.microsoft.com/office/powerpoint/2010/main" val="217894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052D6B-99B2-D543-07E7-6C98A70ACE4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72E9622-9AE7-55EC-AC13-7AE7C2AAC9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FC906C-BC5B-2995-3239-F6D705951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1DCB486-AF92-10F2-C392-585B362DA69E}"/>
              </a:ext>
            </a:extLst>
          </p:cNvPr>
          <p:cNvSpPr>
            <a:spLocks noGrp="1"/>
          </p:cNvSpPr>
          <p:nvPr>
            <p:ph type="dt" sz="half" idx="10"/>
          </p:nvPr>
        </p:nvSpPr>
        <p:spPr/>
        <p:txBody>
          <a:bodyPr/>
          <a:lstStyle/>
          <a:p>
            <a:fld id="{1BF1B6F1-4449-42DD-B725-493712B90E08}" type="datetimeFigureOut">
              <a:rPr lang="fr-FR" smtClean="0"/>
              <a:t>11/02/2026</a:t>
            </a:fld>
            <a:endParaRPr lang="fr-FR"/>
          </a:p>
        </p:txBody>
      </p:sp>
      <p:sp>
        <p:nvSpPr>
          <p:cNvPr id="6" name="Espace réservé du pied de page 5">
            <a:extLst>
              <a:ext uri="{FF2B5EF4-FFF2-40B4-BE49-F238E27FC236}">
                <a16:creationId xmlns:a16="http://schemas.microsoft.com/office/drawing/2014/main" id="{95C8B6E4-7B3C-0346-11AF-8EA678BE777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6FA68F-4BCA-BE93-1040-C0C10AC5C80B}"/>
              </a:ext>
            </a:extLst>
          </p:cNvPr>
          <p:cNvSpPr>
            <a:spLocks noGrp="1"/>
          </p:cNvSpPr>
          <p:nvPr>
            <p:ph type="sldNum" sz="quarter" idx="12"/>
          </p:nvPr>
        </p:nvSpPr>
        <p:spPr/>
        <p:txBody>
          <a:bodyPr/>
          <a:lstStyle/>
          <a:p>
            <a:fld id="{EC169051-3DD0-4319-AE27-5750623DA663}" type="slidenum">
              <a:rPr lang="fr-FR" smtClean="0"/>
              <a:t>‹N°›</a:t>
            </a:fld>
            <a:endParaRPr lang="fr-FR"/>
          </a:p>
        </p:txBody>
      </p:sp>
    </p:spTree>
    <p:extLst>
      <p:ext uri="{BB962C8B-B14F-4D97-AF65-F5344CB8AC3E}">
        <p14:creationId xmlns:p14="http://schemas.microsoft.com/office/powerpoint/2010/main" val="49739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3F916C-095B-1D9B-8820-8E8CF6F74D6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50EBF72-2CD2-AE66-6396-5DF1DB8EA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C159A82-890B-7A9E-DEE8-D981C24D5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78D6469-A62F-55C6-1BCD-2223B9E121A6}"/>
              </a:ext>
            </a:extLst>
          </p:cNvPr>
          <p:cNvSpPr>
            <a:spLocks noGrp="1"/>
          </p:cNvSpPr>
          <p:nvPr>
            <p:ph type="dt" sz="half" idx="10"/>
          </p:nvPr>
        </p:nvSpPr>
        <p:spPr/>
        <p:txBody>
          <a:bodyPr/>
          <a:lstStyle/>
          <a:p>
            <a:fld id="{1BF1B6F1-4449-42DD-B725-493712B90E08}" type="datetimeFigureOut">
              <a:rPr lang="fr-FR" smtClean="0"/>
              <a:t>11/02/2026</a:t>
            </a:fld>
            <a:endParaRPr lang="fr-FR"/>
          </a:p>
        </p:txBody>
      </p:sp>
      <p:sp>
        <p:nvSpPr>
          <p:cNvPr id="6" name="Espace réservé du pied de page 5">
            <a:extLst>
              <a:ext uri="{FF2B5EF4-FFF2-40B4-BE49-F238E27FC236}">
                <a16:creationId xmlns:a16="http://schemas.microsoft.com/office/drawing/2014/main" id="{8655A3CE-3CC5-ECF2-B2C2-688193619D7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F561FED-A4DA-B48F-F157-E34BD17FA4DC}"/>
              </a:ext>
            </a:extLst>
          </p:cNvPr>
          <p:cNvSpPr>
            <a:spLocks noGrp="1"/>
          </p:cNvSpPr>
          <p:nvPr>
            <p:ph type="sldNum" sz="quarter" idx="12"/>
          </p:nvPr>
        </p:nvSpPr>
        <p:spPr/>
        <p:txBody>
          <a:bodyPr/>
          <a:lstStyle/>
          <a:p>
            <a:fld id="{EC169051-3DD0-4319-AE27-5750623DA663}" type="slidenum">
              <a:rPr lang="fr-FR" smtClean="0"/>
              <a:t>‹N°›</a:t>
            </a:fld>
            <a:endParaRPr lang="fr-FR"/>
          </a:p>
        </p:txBody>
      </p:sp>
    </p:spTree>
    <p:extLst>
      <p:ext uri="{BB962C8B-B14F-4D97-AF65-F5344CB8AC3E}">
        <p14:creationId xmlns:p14="http://schemas.microsoft.com/office/powerpoint/2010/main" val="228915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D146EAA-E1C7-CB87-3BA6-159E48EBF5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9CA2931-08E5-E475-1E58-68408050B3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5BE2FD-3C07-E0DC-E795-E51DC62AC0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1B6F1-4449-42DD-B725-493712B90E08}" type="datetimeFigureOut">
              <a:rPr lang="fr-FR" smtClean="0"/>
              <a:t>11/02/2026</a:t>
            </a:fld>
            <a:endParaRPr lang="fr-FR"/>
          </a:p>
        </p:txBody>
      </p:sp>
      <p:sp>
        <p:nvSpPr>
          <p:cNvPr id="5" name="Espace réservé du pied de page 4">
            <a:extLst>
              <a:ext uri="{FF2B5EF4-FFF2-40B4-BE49-F238E27FC236}">
                <a16:creationId xmlns:a16="http://schemas.microsoft.com/office/drawing/2014/main" id="{25492A22-D051-B396-8B33-19A0640658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F6A9DE2-E8A7-AA69-D9A1-12864DCEE7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69051-3DD0-4319-AE27-5750623DA663}" type="slidenum">
              <a:rPr lang="fr-FR" smtClean="0"/>
              <a:t>‹N°›</a:t>
            </a:fld>
            <a:endParaRPr lang="fr-FR"/>
          </a:p>
        </p:txBody>
      </p:sp>
    </p:spTree>
    <p:extLst>
      <p:ext uri="{BB962C8B-B14F-4D97-AF65-F5344CB8AC3E}">
        <p14:creationId xmlns:p14="http://schemas.microsoft.com/office/powerpoint/2010/main" val="636976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emp-mail.org/f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revo.com/fr/blog/statistiques-email-marketing-indicateurs-cles-performances-moyenn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itik.io/blog/article-21-rgpd-droit-opposi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551384" y="1061243"/>
            <a:ext cx="11161240" cy="1727448"/>
          </a:xfrm>
        </p:spPr>
        <p:txBody>
          <a:bodyPr rtlCol="0"/>
          <a:lstStyle/>
          <a:p>
            <a:pPr algn="ctr" rtl="0"/>
            <a:r>
              <a:rPr lang="fr-FR" dirty="0">
                <a:solidFill>
                  <a:srgbClr val="FF0000"/>
                </a:solidFill>
              </a:rPr>
              <a:t>C</a:t>
            </a:r>
            <a:r>
              <a:rPr lang="fr-FR" dirty="0"/>
              <a:t>lub </a:t>
            </a:r>
            <a:r>
              <a:rPr lang="fr-FR" dirty="0">
                <a:solidFill>
                  <a:srgbClr val="FF0000"/>
                </a:solidFill>
              </a:rPr>
              <a:t>I</a:t>
            </a:r>
            <a:r>
              <a:rPr lang="fr-FR" dirty="0"/>
              <a:t>nformatique </a:t>
            </a:r>
            <a:r>
              <a:rPr lang="fr-FR" dirty="0" err="1">
                <a:solidFill>
                  <a:srgbClr val="FF0000"/>
                </a:solidFill>
              </a:rPr>
              <a:t>G</a:t>
            </a:r>
            <a:r>
              <a:rPr lang="fr-FR" dirty="0" err="1"/>
              <a:t>ennois</a:t>
            </a:r>
            <a:endParaRPr lang="fr-FR" dirty="0"/>
          </a:p>
        </p:txBody>
      </p:sp>
      <p:sp>
        <p:nvSpPr>
          <p:cNvPr id="4" name="Sous-titre 3"/>
          <p:cNvSpPr>
            <a:spLocks noGrp="1"/>
          </p:cNvSpPr>
          <p:nvPr>
            <p:ph type="subTitle" idx="1"/>
          </p:nvPr>
        </p:nvSpPr>
        <p:spPr>
          <a:xfrm>
            <a:off x="1847528" y="4077072"/>
            <a:ext cx="8229600" cy="1219200"/>
          </a:xfrm>
        </p:spPr>
        <p:txBody>
          <a:bodyPr rtlCol="0">
            <a:normAutofit/>
          </a:bodyPr>
          <a:lstStyle/>
          <a:p>
            <a:pPr algn="ctr" rtl="0"/>
            <a:r>
              <a:rPr lang="fr-FR" sz="3600" dirty="0"/>
              <a:t>Atelier – Mails – Partie 3</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8368" y="3645025"/>
            <a:ext cx="2956816" cy="2920237"/>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E3002-6C3D-3CAC-F2EE-2F4E7087CF2F}"/>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039F8417-7381-16C8-BB4F-3A1D4AC1CFCA}"/>
              </a:ext>
            </a:extLst>
          </p:cNvPr>
          <p:cNvSpPr>
            <a:spLocks noGrp="1"/>
          </p:cNvSpPr>
          <p:nvPr>
            <p:ph type="title"/>
          </p:nvPr>
        </p:nvSpPr>
        <p:spPr>
          <a:xfrm>
            <a:off x="-28343" y="0"/>
            <a:ext cx="12188825" cy="987896"/>
          </a:xfrm>
        </p:spPr>
        <p:txBody>
          <a:bodyPr rtlCol="0">
            <a:normAutofit/>
          </a:bodyPr>
          <a:lstStyle/>
          <a:p>
            <a:pPr algn="ctr"/>
            <a:r>
              <a:rPr lang="fr-FR" sz="4800" b="1" dirty="0"/>
              <a:t>Les newsletters </a:t>
            </a:r>
          </a:p>
        </p:txBody>
      </p:sp>
      <p:sp>
        <p:nvSpPr>
          <p:cNvPr id="2" name="Espace réservé du contenu 1">
            <a:extLst>
              <a:ext uri="{FF2B5EF4-FFF2-40B4-BE49-F238E27FC236}">
                <a16:creationId xmlns:a16="http://schemas.microsoft.com/office/drawing/2014/main" id="{94897BA4-67DA-4D4D-4AE8-73E19D626D1D}"/>
              </a:ext>
            </a:extLst>
          </p:cNvPr>
          <p:cNvSpPr>
            <a:spLocks noGrp="1"/>
          </p:cNvSpPr>
          <p:nvPr>
            <p:ph idx="1"/>
          </p:nvPr>
        </p:nvSpPr>
        <p:spPr>
          <a:xfrm>
            <a:off x="409092" y="1176536"/>
            <a:ext cx="3874673" cy="5681464"/>
          </a:xfrm>
        </p:spPr>
        <p:txBody>
          <a:bodyPr>
            <a:normAutofit/>
          </a:bodyPr>
          <a:lstStyle/>
          <a:p>
            <a:pPr marL="0" lvl="2" indent="0"/>
            <a:r>
              <a:rPr lang="fr-FR" dirty="0"/>
              <a:t> </a:t>
            </a:r>
            <a:r>
              <a:rPr lang="fr-FR" sz="2800" b="1" dirty="0"/>
              <a:t>Désinscription newsletters :</a:t>
            </a:r>
          </a:p>
          <a:p>
            <a:pPr marL="0" lvl="2" indent="0"/>
            <a:endParaRPr lang="fr-FR" sz="2800" b="1" dirty="0"/>
          </a:p>
          <a:p>
            <a:pPr marL="457063" lvl="3" indent="0"/>
            <a:r>
              <a:rPr lang="fr-FR" sz="2399" b="1" dirty="0"/>
              <a:t> </a:t>
            </a:r>
            <a:r>
              <a:rPr lang="fr-FR" sz="2399" dirty="0"/>
              <a:t>On clique sur ce désinscrire</a:t>
            </a:r>
          </a:p>
          <a:p>
            <a:pPr marL="457063" lvl="3" indent="0"/>
            <a:r>
              <a:rPr lang="fr-FR" sz="2399" dirty="0"/>
              <a:t> Un nouvel onglet s’ouvre</a:t>
            </a:r>
            <a:endParaRPr lang="fr-FR" sz="2400" dirty="0"/>
          </a:p>
        </p:txBody>
      </p:sp>
      <p:sp>
        <p:nvSpPr>
          <p:cNvPr id="6" name="Espace réservé du contenu 1">
            <a:extLst>
              <a:ext uri="{FF2B5EF4-FFF2-40B4-BE49-F238E27FC236}">
                <a16:creationId xmlns:a16="http://schemas.microsoft.com/office/drawing/2014/main" id="{E19DCBD5-A983-47F1-BD3D-98ECA2BD2BD1}"/>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7" name="Image 6" descr="Une image contenant texte, fleur, arbre, plante&#10;&#10;Le contenu généré par l’IA peut être incorrect.">
            <a:extLst>
              <a:ext uri="{FF2B5EF4-FFF2-40B4-BE49-F238E27FC236}">
                <a16:creationId xmlns:a16="http://schemas.microsoft.com/office/drawing/2014/main" id="{A6AB7ED1-2CC8-6C60-698F-3994FA20E925}"/>
              </a:ext>
            </a:extLst>
          </p:cNvPr>
          <p:cNvPicPr>
            <a:picLocks noChangeAspect="1"/>
          </p:cNvPicPr>
          <p:nvPr/>
        </p:nvPicPr>
        <p:blipFill>
          <a:blip r:embed="rId3"/>
          <a:stretch>
            <a:fillRect/>
          </a:stretch>
        </p:blipFill>
        <p:spPr>
          <a:xfrm>
            <a:off x="4379118" y="2132857"/>
            <a:ext cx="7781365" cy="3935349"/>
          </a:xfrm>
          <a:prstGeom prst="rect">
            <a:avLst/>
          </a:prstGeom>
        </p:spPr>
      </p:pic>
    </p:spTree>
    <p:extLst>
      <p:ext uri="{BB962C8B-B14F-4D97-AF65-F5344CB8AC3E}">
        <p14:creationId xmlns:p14="http://schemas.microsoft.com/office/powerpoint/2010/main" val="218840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D4359-1C15-5A86-7AFC-DF78017EE4D1}"/>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3ECD79C7-AB7C-CE19-24B1-E4D107F252FA}"/>
              </a:ext>
            </a:extLst>
          </p:cNvPr>
          <p:cNvSpPr>
            <a:spLocks noGrp="1"/>
          </p:cNvSpPr>
          <p:nvPr>
            <p:ph type="title"/>
          </p:nvPr>
        </p:nvSpPr>
        <p:spPr>
          <a:xfrm>
            <a:off x="-28343" y="0"/>
            <a:ext cx="12188825" cy="987896"/>
          </a:xfrm>
        </p:spPr>
        <p:txBody>
          <a:bodyPr rtlCol="0">
            <a:normAutofit/>
          </a:bodyPr>
          <a:lstStyle/>
          <a:p>
            <a:pPr algn="ctr"/>
            <a:r>
              <a:rPr lang="fr-FR" sz="4800" b="1" dirty="0"/>
              <a:t>Les newsletters </a:t>
            </a:r>
          </a:p>
        </p:txBody>
      </p:sp>
      <p:sp>
        <p:nvSpPr>
          <p:cNvPr id="2" name="Espace réservé du contenu 1">
            <a:extLst>
              <a:ext uri="{FF2B5EF4-FFF2-40B4-BE49-F238E27FC236}">
                <a16:creationId xmlns:a16="http://schemas.microsoft.com/office/drawing/2014/main" id="{32C4DAD1-BB56-3AC5-4BBB-89904441F102}"/>
              </a:ext>
            </a:extLst>
          </p:cNvPr>
          <p:cNvSpPr>
            <a:spLocks noGrp="1"/>
          </p:cNvSpPr>
          <p:nvPr>
            <p:ph idx="1"/>
          </p:nvPr>
        </p:nvSpPr>
        <p:spPr>
          <a:xfrm>
            <a:off x="427383" y="1176536"/>
            <a:ext cx="11032434" cy="5681464"/>
          </a:xfrm>
        </p:spPr>
        <p:txBody>
          <a:bodyPr>
            <a:normAutofit/>
          </a:bodyPr>
          <a:lstStyle/>
          <a:p>
            <a:pPr marL="0" lvl="2" indent="0"/>
            <a:r>
              <a:rPr lang="fr-FR" dirty="0"/>
              <a:t> </a:t>
            </a:r>
            <a:r>
              <a:rPr lang="fr-FR" sz="2800" b="1" dirty="0"/>
              <a:t>Désinscription newsletters :</a:t>
            </a:r>
          </a:p>
          <a:p>
            <a:pPr marL="0" lvl="2" indent="0"/>
            <a:endParaRPr lang="fr-FR" sz="2800" b="1" dirty="0"/>
          </a:p>
          <a:p>
            <a:pPr marL="457063" lvl="3" indent="0"/>
            <a:r>
              <a:rPr lang="fr-FR" sz="2399" b="1" dirty="0"/>
              <a:t> </a:t>
            </a:r>
            <a:r>
              <a:rPr lang="fr-FR" sz="2399" dirty="0"/>
              <a:t>Cliquer ensuite sur « ne plus recevoir  … » ou sur « se désinscrire », etc…</a:t>
            </a:r>
          </a:p>
          <a:p>
            <a:pPr marL="457063" lvl="3" indent="0"/>
            <a:endParaRPr lang="fr-FR" sz="2399" dirty="0"/>
          </a:p>
          <a:p>
            <a:pPr marL="457063" lvl="3" indent="0"/>
            <a:endParaRPr lang="fr-FR" sz="2399" dirty="0"/>
          </a:p>
          <a:p>
            <a:pPr marL="457063" lvl="3" indent="0"/>
            <a:endParaRPr lang="fr-FR" sz="2399" dirty="0"/>
          </a:p>
          <a:p>
            <a:pPr marL="457063" lvl="3" indent="0"/>
            <a:endParaRPr lang="fr-FR" sz="2399" dirty="0"/>
          </a:p>
          <a:p>
            <a:pPr marL="457063" lvl="3" indent="0"/>
            <a:endParaRPr lang="fr-FR" sz="2399" dirty="0"/>
          </a:p>
          <a:p>
            <a:pPr marL="457063" lvl="3" indent="0"/>
            <a:endParaRPr lang="fr-FR" sz="2399" dirty="0"/>
          </a:p>
          <a:p>
            <a:pPr marL="457063" lvl="3" indent="0"/>
            <a:endParaRPr lang="fr-FR" sz="2399" dirty="0"/>
          </a:p>
          <a:p>
            <a:pPr marL="457063" lvl="3" indent="0"/>
            <a:endParaRPr lang="fr-FR" sz="2399" dirty="0"/>
          </a:p>
          <a:p>
            <a:pPr marL="457063" lvl="3" indent="0"/>
            <a:endParaRPr lang="fr-FR" sz="2399" dirty="0"/>
          </a:p>
          <a:p>
            <a:pPr marL="457063" lvl="3" indent="0"/>
            <a:r>
              <a:rPr lang="fr-FR" sz="2399" dirty="0"/>
              <a:t> Vous ne recevrez plus de mails de cette société.</a:t>
            </a:r>
            <a:endParaRPr lang="fr-FR" sz="2400" dirty="0"/>
          </a:p>
        </p:txBody>
      </p:sp>
      <p:sp>
        <p:nvSpPr>
          <p:cNvPr id="6" name="Espace réservé du contenu 1">
            <a:extLst>
              <a:ext uri="{FF2B5EF4-FFF2-40B4-BE49-F238E27FC236}">
                <a16:creationId xmlns:a16="http://schemas.microsoft.com/office/drawing/2014/main" id="{82FC0B0E-87A1-FDB2-BE68-98AF2B64BC47}"/>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descr="Une image contenant texte, capture d’écran, Police, algèbre&#10;&#10;Le contenu généré par l’IA peut être incorrect.">
            <a:extLst>
              <a:ext uri="{FF2B5EF4-FFF2-40B4-BE49-F238E27FC236}">
                <a16:creationId xmlns:a16="http://schemas.microsoft.com/office/drawing/2014/main" id="{DE2A492B-B53A-1E5B-EBAB-2349201DFCC8}"/>
              </a:ext>
            </a:extLst>
          </p:cNvPr>
          <p:cNvPicPr>
            <a:picLocks noChangeAspect="1"/>
          </p:cNvPicPr>
          <p:nvPr/>
        </p:nvPicPr>
        <p:blipFill>
          <a:blip r:embed="rId3"/>
          <a:stretch>
            <a:fillRect/>
          </a:stretch>
        </p:blipFill>
        <p:spPr>
          <a:xfrm>
            <a:off x="-62521" y="2492896"/>
            <a:ext cx="12101609" cy="2842506"/>
          </a:xfrm>
          <a:prstGeom prst="rect">
            <a:avLst/>
          </a:prstGeom>
        </p:spPr>
      </p:pic>
    </p:spTree>
    <p:extLst>
      <p:ext uri="{BB962C8B-B14F-4D97-AF65-F5344CB8AC3E}">
        <p14:creationId xmlns:p14="http://schemas.microsoft.com/office/powerpoint/2010/main" val="201990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1BF42-56E8-A3D1-3D6E-9E58C9AEC3FA}"/>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86DCA6F-2394-836A-7C7D-4C3D9907FFCA}"/>
              </a:ext>
            </a:extLst>
          </p:cNvPr>
          <p:cNvSpPr>
            <a:spLocks noGrp="1"/>
          </p:cNvSpPr>
          <p:nvPr>
            <p:ph type="title"/>
          </p:nvPr>
        </p:nvSpPr>
        <p:spPr>
          <a:xfrm>
            <a:off x="-28343" y="0"/>
            <a:ext cx="12188825" cy="987896"/>
          </a:xfrm>
        </p:spPr>
        <p:txBody>
          <a:bodyPr rtlCol="0">
            <a:normAutofit/>
          </a:bodyPr>
          <a:lstStyle/>
          <a:p>
            <a:pPr algn="ctr"/>
            <a:r>
              <a:rPr lang="fr-FR" sz="4800" b="1" dirty="0"/>
              <a:t>Les newsletters </a:t>
            </a:r>
          </a:p>
        </p:txBody>
      </p:sp>
      <p:sp>
        <p:nvSpPr>
          <p:cNvPr id="2" name="Espace réservé du contenu 1">
            <a:extLst>
              <a:ext uri="{FF2B5EF4-FFF2-40B4-BE49-F238E27FC236}">
                <a16:creationId xmlns:a16="http://schemas.microsoft.com/office/drawing/2014/main" id="{5A65EF81-60AD-A73F-C8F3-0D4FF6AACA7D}"/>
              </a:ext>
            </a:extLst>
          </p:cNvPr>
          <p:cNvSpPr>
            <a:spLocks noGrp="1"/>
          </p:cNvSpPr>
          <p:nvPr>
            <p:ph idx="1"/>
          </p:nvPr>
        </p:nvSpPr>
        <p:spPr>
          <a:xfrm>
            <a:off x="626165" y="1176536"/>
            <a:ext cx="10614992" cy="5681464"/>
          </a:xfrm>
        </p:spPr>
        <p:txBody>
          <a:bodyPr>
            <a:normAutofit/>
          </a:bodyPr>
          <a:lstStyle/>
          <a:p>
            <a:pPr marL="0" lvl="2" indent="0"/>
            <a:r>
              <a:rPr lang="fr-FR" dirty="0"/>
              <a:t> </a:t>
            </a:r>
            <a:r>
              <a:rPr lang="fr-FR" sz="2800" b="1" dirty="0"/>
              <a:t>Désinscription newsletters :</a:t>
            </a:r>
          </a:p>
          <a:p>
            <a:pPr marL="0" lvl="2" indent="0"/>
            <a:endParaRPr lang="fr-FR" sz="2800" b="1" dirty="0"/>
          </a:p>
          <a:p>
            <a:pPr marL="457063" lvl="3" indent="0"/>
            <a:r>
              <a:rPr lang="fr-FR" sz="2399" b="1" dirty="0"/>
              <a:t> </a:t>
            </a:r>
            <a:r>
              <a:rPr lang="fr-FR" sz="2399" dirty="0"/>
              <a:t>C’est assez fastidieux et long de le faire pour tous les mails. Mais c’est indispensable si vous souhaitez avoir une boite mail plus propre.</a:t>
            </a:r>
          </a:p>
          <a:p>
            <a:pPr marL="457063" lvl="3" indent="0"/>
            <a:endParaRPr lang="fr-FR" sz="2399" dirty="0"/>
          </a:p>
          <a:p>
            <a:pPr marL="457063" lvl="3" indent="0"/>
            <a:r>
              <a:rPr lang="fr-FR" sz="2399" dirty="0"/>
              <a:t> Il arrive de temps en temps que vous recevrez quand même des mails car toutes les sociétés ne sont pas nickel vis-à-vis de la loi et du RGPD.</a:t>
            </a:r>
            <a:endParaRPr lang="fr-FR" sz="2400" dirty="0"/>
          </a:p>
        </p:txBody>
      </p:sp>
      <p:sp>
        <p:nvSpPr>
          <p:cNvPr id="6" name="Espace réservé du contenu 1">
            <a:extLst>
              <a:ext uri="{FF2B5EF4-FFF2-40B4-BE49-F238E27FC236}">
                <a16:creationId xmlns:a16="http://schemas.microsoft.com/office/drawing/2014/main" id="{4B1CDDEE-5875-F0ED-209B-86E43729796D}"/>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28265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E028A-ED88-92E1-078F-AAC11D215EDE}"/>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6D791397-CFFD-BDD6-7D36-65CC7E819EB4}"/>
              </a:ext>
            </a:extLst>
          </p:cNvPr>
          <p:cNvSpPr>
            <a:spLocks noGrp="1"/>
          </p:cNvSpPr>
          <p:nvPr>
            <p:ph type="title"/>
          </p:nvPr>
        </p:nvSpPr>
        <p:spPr>
          <a:xfrm>
            <a:off x="-28343" y="0"/>
            <a:ext cx="12188825" cy="987896"/>
          </a:xfrm>
        </p:spPr>
        <p:txBody>
          <a:bodyPr rtlCol="0">
            <a:normAutofit/>
          </a:bodyPr>
          <a:lstStyle/>
          <a:p>
            <a:pPr algn="ctr"/>
            <a:r>
              <a:rPr lang="fr-FR" sz="4800" b="1" dirty="0"/>
              <a:t>Les newsletters </a:t>
            </a:r>
          </a:p>
        </p:txBody>
      </p:sp>
      <p:sp>
        <p:nvSpPr>
          <p:cNvPr id="2" name="Espace réservé du contenu 1">
            <a:extLst>
              <a:ext uri="{FF2B5EF4-FFF2-40B4-BE49-F238E27FC236}">
                <a16:creationId xmlns:a16="http://schemas.microsoft.com/office/drawing/2014/main" id="{6710ECEF-0506-59BA-989A-EDB34F408B96}"/>
              </a:ext>
            </a:extLst>
          </p:cNvPr>
          <p:cNvSpPr>
            <a:spLocks noGrp="1"/>
          </p:cNvSpPr>
          <p:nvPr>
            <p:ph idx="1"/>
          </p:nvPr>
        </p:nvSpPr>
        <p:spPr>
          <a:xfrm>
            <a:off x="1093305" y="1176536"/>
            <a:ext cx="10018644" cy="5681464"/>
          </a:xfrm>
        </p:spPr>
        <p:txBody>
          <a:bodyPr>
            <a:normAutofit/>
          </a:bodyPr>
          <a:lstStyle/>
          <a:p>
            <a:pPr marL="0" lvl="2" indent="0"/>
            <a:r>
              <a:rPr lang="fr-FR" dirty="0"/>
              <a:t> </a:t>
            </a:r>
            <a:r>
              <a:rPr lang="fr-FR" sz="2800" b="1" dirty="0"/>
              <a:t>Cas de Gmail :</a:t>
            </a:r>
          </a:p>
          <a:p>
            <a:pPr marL="0" lvl="2" indent="0"/>
            <a:endParaRPr lang="fr-FR" sz="2800" b="1" dirty="0"/>
          </a:p>
          <a:p>
            <a:pPr lvl="1"/>
            <a:r>
              <a:rPr lang="fr-FR" dirty="0"/>
              <a:t>Pour visualiser et gérer vos abonnements dans Gmail, la procédure est très simple :</a:t>
            </a:r>
          </a:p>
          <a:p>
            <a:pPr lvl="1"/>
            <a:endParaRPr lang="fr-FR" dirty="0"/>
          </a:p>
          <a:p>
            <a:pPr lvl="1"/>
            <a:r>
              <a:rPr lang="fr-FR" dirty="0"/>
              <a:t>Ouvrez l’application Gmail et cliquez sur le menu déroulant en haut à gauche,</a:t>
            </a:r>
          </a:p>
          <a:p>
            <a:pPr lvl="1"/>
            <a:r>
              <a:rPr lang="fr-FR" dirty="0"/>
              <a:t>Descendez en bas du menu et appuyez sur </a:t>
            </a:r>
            <a:r>
              <a:rPr lang="fr-FR" i="1" dirty="0"/>
              <a:t>« Promotions »</a:t>
            </a:r>
            <a:endParaRPr lang="fr-FR" dirty="0"/>
          </a:p>
          <a:p>
            <a:pPr marL="457063" lvl="3" indent="0"/>
            <a:endParaRPr lang="fr-FR" sz="2400" dirty="0"/>
          </a:p>
        </p:txBody>
      </p:sp>
      <p:sp>
        <p:nvSpPr>
          <p:cNvPr id="6" name="Espace réservé du contenu 1">
            <a:extLst>
              <a:ext uri="{FF2B5EF4-FFF2-40B4-BE49-F238E27FC236}">
                <a16:creationId xmlns:a16="http://schemas.microsoft.com/office/drawing/2014/main" id="{4FF25D40-8DE3-052B-C084-296B3133F520}"/>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descr="Une image contenant texte, capture d’écran, Police, nombre&#10;&#10;Le contenu généré par l’IA peut être incorrect.">
            <a:extLst>
              <a:ext uri="{FF2B5EF4-FFF2-40B4-BE49-F238E27FC236}">
                <a16:creationId xmlns:a16="http://schemas.microsoft.com/office/drawing/2014/main" id="{B4BBF9E8-9779-8985-F6F9-E7358104EBFC}"/>
              </a:ext>
            </a:extLst>
          </p:cNvPr>
          <p:cNvPicPr>
            <a:picLocks noChangeAspect="1"/>
          </p:cNvPicPr>
          <p:nvPr/>
        </p:nvPicPr>
        <p:blipFill>
          <a:blip r:embed="rId3"/>
          <a:stretch>
            <a:fillRect/>
          </a:stretch>
        </p:blipFill>
        <p:spPr>
          <a:xfrm>
            <a:off x="4380611" y="4587180"/>
            <a:ext cx="2772082" cy="2117035"/>
          </a:xfrm>
          <a:prstGeom prst="rect">
            <a:avLst/>
          </a:prstGeom>
        </p:spPr>
      </p:pic>
    </p:spTree>
    <p:extLst>
      <p:ext uri="{BB962C8B-B14F-4D97-AF65-F5344CB8AC3E}">
        <p14:creationId xmlns:p14="http://schemas.microsoft.com/office/powerpoint/2010/main" val="240147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8B7DF-7512-EF53-F042-45C850317A2F}"/>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BC3726D3-EB09-3646-6489-26F65992786A}"/>
              </a:ext>
            </a:extLst>
          </p:cNvPr>
          <p:cNvSpPr>
            <a:spLocks noGrp="1"/>
          </p:cNvSpPr>
          <p:nvPr>
            <p:ph type="title"/>
          </p:nvPr>
        </p:nvSpPr>
        <p:spPr>
          <a:xfrm>
            <a:off x="-28343" y="0"/>
            <a:ext cx="12188825" cy="987896"/>
          </a:xfrm>
        </p:spPr>
        <p:txBody>
          <a:bodyPr rtlCol="0">
            <a:normAutofit/>
          </a:bodyPr>
          <a:lstStyle/>
          <a:p>
            <a:pPr algn="ctr"/>
            <a:r>
              <a:rPr lang="fr-FR" sz="4800" b="1" dirty="0"/>
              <a:t>Les newsletters </a:t>
            </a:r>
          </a:p>
        </p:txBody>
      </p:sp>
      <p:sp>
        <p:nvSpPr>
          <p:cNvPr id="2" name="Espace réservé du contenu 1">
            <a:extLst>
              <a:ext uri="{FF2B5EF4-FFF2-40B4-BE49-F238E27FC236}">
                <a16:creationId xmlns:a16="http://schemas.microsoft.com/office/drawing/2014/main" id="{700859C1-6FF0-A756-25B6-67855E1D2CF9}"/>
              </a:ext>
            </a:extLst>
          </p:cNvPr>
          <p:cNvSpPr>
            <a:spLocks noGrp="1"/>
          </p:cNvSpPr>
          <p:nvPr>
            <p:ph idx="1"/>
          </p:nvPr>
        </p:nvSpPr>
        <p:spPr>
          <a:xfrm>
            <a:off x="407505" y="1176536"/>
            <a:ext cx="11072192" cy="5681464"/>
          </a:xfrm>
        </p:spPr>
        <p:txBody>
          <a:bodyPr>
            <a:normAutofit/>
          </a:bodyPr>
          <a:lstStyle/>
          <a:p>
            <a:pPr marL="0" lvl="2" indent="0"/>
            <a:r>
              <a:rPr lang="fr-FR" dirty="0"/>
              <a:t> </a:t>
            </a:r>
            <a:r>
              <a:rPr lang="fr-FR" sz="2800" b="1" dirty="0"/>
              <a:t>Cas de Gmail :</a:t>
            </a:r>
          </a:p>
          <a:p>
            <a:pPr marL="0" lvl="2" indent="0"/>
            <a:endParaRPr lang="fr-FR" sz="2800" b="1" dirty="0"/>
          </a:p>
          <a:p>
            <a:pPr marL="457063" lvl="3" indent="0"/>
            <a:r>
              <a:rPr lang="fr-FR" sz="2400" dirty="0"/>
              <a:t> Il vous suffit désormais de confirmer en cliquant sur </a:t>
            </a:r>
            <a:r>
              <a:rPr lang="fr-FR" sz="2400" i="1" dirty="0"/>
              <a:t>Se désabonner</a:t>
            </a:r>
            <a:r>
              <a:rPr lang="fr-FR" sz="2400" dirty="0"/>
              <a:t>.</a:t>
            </a:r>
          </a:p>
          <a:p>
            <a:pPr marL="457063" lvl="3" indent="0"/>
            <a:endParaRPr lang="fr-FR" sz="2400" dirty="0"/>
          </a:p>
          <a:p>
            <a:pPr marL="457063" lvl="3" indent="0"/>
            <a:endParaRPr lang="fr-FR" sz="2400" dirty="0"/>
          </a:p>
          <a:p>
            <a:pPr marL="457063" lvl="3" indent="0"/>
            <a:endParaRPr lang="fr-FR" sz="2400" dirty="0"/>
          </a:p>
          <a:p>
            <a:pPr marL="457063" lvl="3" indent="0"/>
            <a:r>
              <a:rPr lang="fr-FR" sz="2400" dirty="0"/>
              <a:t> Une fois après avoir cliqué sur « Se désabonner », une nouvelle fenêtre s’ouvre</a:t>
            </a:r>
          </a:p>
        </p:txBody>
      </p:sp>
      <p:sp>
        <p:nvSpPr>
          <p:cNvPr id="6" name="Espace réservé du contenu 1">
            <a:extLst>
              <a:ext uri="{FF2B5EF4-FFF2-40B4-BE49-F238E27FC236}">
                <a16:creationId xmlns:a16="http://schemas.microsoft.com/office/drawing/2014/main" id="{051AF3DC-A047-68B0-C1B6-30EBBEB30B2E}"/>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5" name="Image 4">
            <a:extLst>
              <a:ext uri="{FF2B5EF4-FFF2-40B4-BE49-F238E27FC236}">
                <a16:creationId xmlns:a16="http://schemas.microsoft.com/office/drawing/2014/main" id="{DFDE7270-05B0-A828-8D3C-11802E5BCAF6}"/>
              </a:ext>
            </a:extLst>
          </p:cNvPr>
          <p:cNvPicPr>
            <a:picLocks noChangeAspect="1"/>
          </p:cNvPicPr>
          <p:nvPr/>
        </p:nvPicPr>
        <p:blipFill>
          <a:blip r:embed="rId3"/>
          <a:stretch>
            <a:fillRect/>
          </a:stretch>
        </p:blipFill>
        <p:spPr>
          <a:xfrm>
            <a:off x="119336" y="2672686"/>
            <a:ext cx="11560542" cy="396274"/>
          </a:xfrm>
          <a:prstGeom prst="rect">
            <a:avLst/>
          </a:prstGeom>
        </p:spPr>
      </p:pic>
      <p:sp>
        <p:nvSpPr>
          <p:cNvPr id="7" name="Rectangle 6">
            <a:extLst>
              <a:ext uri="{FF2B5EF4-FFF2-40B4-BE49-F238E27FC236}">
                <a16:creationId xmlns:a16="http://schemas.microsoft.com/office/drawing/2014/main" id="{D841974A-7489-B6C1-6A4C-1680E4538001}"/>
              </a:ext>
            </a:extLst>
          </p:cNvPr>
          <p:cNvSpPr/>
          <p:nvPr/>
        </p:nvSpPr>
        <p:spPr>
          <a:xfrm>
            <a:off x="9120336" y="2708920"/>
            <a:ext cx="1080120" cy="3600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texte, capture d’écran, Police&#10;&#10;Le contenu généré par l’IA peut être incorrect.">
            <a:extLst>
              <a:ext uri="{FF2B5EF4-FFF2-40B4-BE49-F238E27FC236}">
                <a16:creationId xmlns:a16="http://schemas.microsoft.com/office/drawing/2014/main" id="{9941B6DA-FC2A-537D-26E3-157683836CAE}"/>
              </a:ext>
            </a:extLst>
          </p:cNvPr>
          <p:cNvPicPr>
            <a:picLocks noChangeAspect="1"/>
          </p:cNvPicPr>
          <p:nvPr/>
        </p:nvPicPr>
        <p:blipFill>
          <a:blip r:embed="rId4"/>
          <a:stretch>
            <a:fillRect/>
          </a:stretch>
        </p:blipFill>
        <p:spPr>
          <a:xfrm>
            <a:off x="3071664" y="4264248"/>
            <a:ext cx="5616624" cy="2272812"/>
          </a:xfrm>
          <a:prstGeom prst="rect">
            <a:avLst/>
          </a:prstGeom>
        </p:spPr>
      </p:pic>
    </p:spTree>
    <p:extLst>
      <p:ext uri="{BB962C8B-B14F-4D97-AF65-F5344CB8AC3E}">
        <p14:creationId xmlns:p14="http://schemas.microsoft.com/office/powerpoint/2010/main" val="338082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32686-ACFB-13C1-64F6-6B004BC72B6C}"/>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9679A02C-4688-697B-93E3-12CC0D497836}"/>
              </a:ext>
            </a:extLst>
          </p:cNvPr>
          <p:cNvSpPr>
            <a:spLocks noGrp="1"/>
          </p:cNvSpPr>
          <p:nvPr>
            <p:ph type="title"/>
          </p:nvPr>
        </p:nvSpPr>
        <p:spPr>
          <a:xfrm>
            <a:off x="-28343" y="0"/>
            <a:ext cx="12188825" cy="987896"/>
          </a:xfrm>
        </p:spPr>
        <p:txBody>
          <a:bodyPr rtlCol="0">
            <a:normAutofit/>
          </a:bodyPr>
          <a:lstStyle/>
          <a:p>
            <a:pPr algn="ctr"/>
            <a:r>
              <a:rPr lang="fr-FR" sz="4800" b="1" dirty="0"/>
              <a:t>Les newsletters </a:t>
            </a:r>
          </a:p>
        </p:txBody>
      </p:sp>
      <p:sp>
        <p:nvSpPr>
          <p:cNvPr id="2" name="Espace réservé du contenu 1">
            <a:extLst>
              <a:ext uri="{FF2B5EF4-FFF2-40B4-BE49-F238E27FC236}">
                <a16:creationId xmlns:a16="http://schemas.microsoft.com/office/drawing/2014/main" id="{8CDA7748-5FEC-B939-59F9-32235433A9C9}"/>
              </a:ext>
            </a:extLst>
          </p:cNvPr>
          <p:cNvSpPr>
            <a:spLocks noGrp="1"/>
          </p:cNvSpPr>
          <p:nvPr>
            <p:ph idx="1"/>
          </p:nvPr>
        </p:nvSpPr>
        <p:spPr>
          <a:xfrm>
            <a:off x="377687" y="1176536"/>
            <a:ext cx="11350487" cy="5681464"/>
          </a:xfrm>
        </p:spPr>
        <p:txBody>
          <a:bodyPr>
            <a:normAutofit/>
          </a:bodyPr>
          <a:lstStyle/>
          <a:p>
            <a:pPr marL="0" lvl="2" indent="0"/>
            <a:r>
              <a:rPr lang="fr-FR" dirty="0"/>
              <a:t> </a:t>
            </a:r>
            <a:r>
              <a:rPr lang="fr-FR" sz="2800" b="1" dirty="0"/>
              <a:t>Cas de Gmail :</a:t>
            </a:r>
          </a:p>
          <a:p>
            <a:pPr marL="0" lvl="2" indent="0"/>
            <a:endParaRPr lang="fr-FR" sz="2800" b="1" dirty="0"/>
          </a:p>
          <a:p>
            <a:pPr marL="457063" lvl="3" indent="0"/>
            <a:r>
              <a:rPr lang="fr-FR" sz="2400" dirty="0"/>
              <a:t> Cliquer une nouvelle fois sur « Se désabonner »</a:t>
            </a:r>
          </a:p>
          <a:p>
            <a:pPr marL="457063" lvl="3" indent="0"/>
            <a:endParaRPr lang="fr-FR" sz="2400" dirty="0"/>
          </a:p>
          <a:p>
            <a:pPr marL="457063" lvl="3" indent="0"/>
            <a:endParaRPr lang="fr-FR" sz="2400" dirty="0"/>
          </a:p>
          <a:p>
            <a:pPr marL="457063" lvl="3" indent="0"/>
            <a:r>
              <a:rPr lang="fr-FR" sz="2400" dirty="0"/>
              <a:t> Google se chargera de vous désabonner de cette newsletter.</a:t>
            </a:r>
          </a:p>
          <a:p>
            <a:pPr marL="457063" lvl="3" indent="0"/>
            <a:endParaRPr lang="fr-FR" sz="2400" dirty="0"/>
          </a:p>
          <a:p>
            <a:pPr marL="457063" lvl="3" indent="0"/>
            <a:r>
              <a:rPr lang="fr-FR" sz="2400" dirty="0"/>
              <a:t> Le traitement de votre demande de désinscription peut prendre plusieurs jours. Il est donc possible que vous continuiez de recevoir des emails durant une courte période. Il est également possible que certains emails vous redirigent vers une autre fenêtre de navigation pour finaliser la procédure.</a:t>
            </a:r>
          </a:p>
          <a:p>
            <a:pPr marL="457063" lvl="3" indent="0">
              <a:buNone/>
            </a:pPr>
            <a:endParaRPr lang="fr-FR" sz="2400" dirty="0"/>
          </a:p>
        </p:txBody>
      </p:sp>
      <p:sp>
        <p:nvSpPr>
          <p:cNvPr id="6" name="Espace réservé du contenu 1">
            <a:extLst>
              <a:ext uri="{FF2B5EF4-FFF2-40B4-BE49-F238E27FC236}">
                <a16:creationId xmlns:a16="http://schemas.microsoft.com/office/drawing/2014/main" id="{2DCB3BA0-CED1-35E4-F2C2-1ED68BF1C6E8}"/>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descr="Une image contenant texte, capture d’écran, Police&#10;&#10;Le contenu généré par l’IA peut être incorrect.">
            <a:extLst>
              <a:ext uri="{FF2B5EF4-FFF2-40B4-BE49-F238E27FC236}">
                <a16:creationId xmlns:a16="http://schemas.microsoft.com/office/drawing/2014/main" id="{31CF8C3D-942D-5A2D-64A4-99ADB10092F5}"/>
              </a:ext>
            </a:extLst>
          </p:cNvPr>
          <p:cNvPicPr>
            <a:picLocks noChangeAspect="1"/>
          </p:cNvPicPr>
          <p:nvPr/>
        </p:nvPicPr>
        <p:blipFill>
          <a:blip r:embed="rId3"/>
          <a:stretch>
            <a:fillRect/>
          </a:stretch>
        </p:blipFill>
        <p:spPr>
          <a:xfrm>
            <a:off x="2948667" y="2598653"/>
            <a:ext cx="3147333" cy="502964"/>
          </a:xfrm>
          <a:prstGeom prst="rect">
            <a:avLst/>
          </a:prstGeom>
        </p:spPr>
      </p:pic>
    </p:spTree>
    <p:extLst>
      <p:ext uri="{BB962C8B-B14F-4D97-AF65-F5344CB8AC3E}">
        <p14:creationId xmlns:p14="http://schemas.microsoft.com/office/powerpoint/2010/main" val="36986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4D680-A1EA-DDAB-8F79-C8D589266D10}"/>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A1E8BD65-D1E8-9923-1A93-D37083D6DEE3}"/>
              </a:ext>
            </a:extLst>
          </p:cNvPr>
          <p:cNvSpPr>
            <a:spLocks noGrp="1"/>
          </p:cNvSpPr>
          <p:nvPr>
            <p:ph type="title"/>
          </p:nvPr>
        </p:nvSpPr>
        <p:spPr>
          <a:xfrm>
            <a:off x="-28343" y="0"/>
            <a:ext cx="12188825" cy="987896"/>
          </a:xfrm>
        </p:spPr>
        <p:txBody>
          <a:bodyPr rtlCol="0">
            <a:normAutofit/>
          </a:bodyPr>
          <a:lstStyle/>
          <a:p>
            <a:pPr algn="ctr"/>
            <a:r>
              <a:rPr lang="fr-FR" sz="4800" b="1" dirty="0"/>
              <a:t>Les newsletters </a:t>
            </a:r>
          </a:p>
        </p:txBody>
      </p:sp>
      <p:sp>
        <p:nvSpPr>
          <p:cNvPr id="2" name="Espace réservé du contenu 1">
            <a:extLst>
              <a:ext uri="{FF2B5EF4-FFF2-40B4-BE49-F238E27FC236}">
                <a16:creationId xmlns:a16="http://schemas.microsoft.com/office/drawing/2014/main" id="{9F906D85-1262-B03A-D037-876CA7D4A279}"/>
              </a:ext>
            </a:extLst>
          </p:cNvPr>
          <p:cNvSpPr>
            <a:spLocks noGrp="1"/>
          </p:cNvSpPr>
          <p:nvPr>
            <p:ph idx="1"/>
          </p:nvPr>
        </p:nvSpPr>
        <p:spPr>
          <a:xfrm>
            <a:off x="427383" y="1176536"/>
            <a:ext cx="11763030" cy="5681464"/>
          </a:xfrm>
        </p:spPr>
        <p:txBody>
          <a:bodyPr>
            <a:normAutofit/>
          </a:bodyPr>
          <a:lstStyle/>
          <a:p>
            <a:pPr marL="0" lvl="2" indent="0"/>
            <a:r>
              <a:rPr lang="fr-FR" dirty="0"/>
              <a:t> </a:t>
            </a:r>
            <a:r>
              <a:rPr lang="fr-FR" sz="2800" b="1" dirty="0"/>
              <a:t>Cas de Gmail :</a:t>
            </a:r>
          </a:p>
          <a:p>
            <a:pPr marL="0" lvl="2" indent="0"/>
            <a:endParaRPr lang="fr-FR" sz="2800" b="1" dirty="0"/>
          </a:p>
          <a:p>
            <a:pPr marL="457063" lvl="3" indent="0"/>
            <a:r>
              <a:rPr lang="fr-FR" sz="2400" dirty="0"/>
              <a:t> On peut également se désabonner depuis la boite de réception</a:t>
            </a:r>
          </a:p>
          <a:p>
            <a:pPr marL="457063" lvl="3" indent="0">
              <a:buNone/>
            </a:pPr>
            <a:endParaRPr lang="fr-FR" sz="2400" dirty="0"/>
          </a:p>
        </p:txBody>
      </p:sp>
      <p:sp>
        <p:nvSpPr>
          <p:cNvPr id="6" name="Espace réservé du contenu 1">
            <a:extLst>
              <a:ext uri="{FF2B5EF4-FFF2-40B4-BE49-F238E27FC236}">
                <a16:creationId xmlns:a16="http://schemas.microsoft.com/office/drawing/2014/main" id="{8DD1172B-6135-E026-F58E-52CC5F53BB2F}"/>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5" name="Image 4">
            <a:extLst>
              <a:ext uri="{FF2B5EF4-FFF2-40B4-BE49-F238E27FC236}">
                <a16:creationId xmlns:a16="http://schemas.microsoft.com/office/drawing/2014/main" id="{BBBFF4EA-D5F4-58EE-64CC-252A0A3DC5B1}"/>
              </a:ext>
            </a:extLst>
          </p:cNvPr>
          <p:cNvPicPr>
            <a:picLocks noChangeAspect="1"/>
          </p:cNvPicPr>
          <p:nvPr/>
        </p:nvPicPr>
        <p:blipFill>
          <a:blip r:embed="rId3"/>
          <a:stretch>
            <a:fillRect/>
          </a:stretch>
        </p:blipFill>
        <p:spPr>
          <a:xfrm>
            <a:off x="7089" y="2897494"/>
            <a:ext cx="12184171" cy="342932"/>
          </a:xfrm>
          <a:prstGeom prst="rect">
            <a:avLst/>
          </a:prstGeom>
        </p:spPr>
      </p:pic>
      <p:sp>
        <p:nvSpPr>
          <p:cNvPr id="7" name="Rectangle 6">
            <a:extLst>
              <a:ext uri="{FF2B5EF4-FFF2-40B4-BE49-F238E27FC236}">
                <a16:creationId xmlns:a16="http://schemas.microsoft.com/office/drawing/2014/main" id="{6306D559-1E43-E1E2-3684-EFD3D59AB5D4}"/>
              </a:ext>
            </a:extLst>
          </p:cNvPr>
          <p:cNvSpPr/>
          <p:nvPr/>
        </p:nvSpPr>
        <p:spPr>
          <a:xfrm>
            <a:off x="9912424" y="2996952"/>
            <a:ext cx="1008112" cy="24347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4596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87835-124F-9029-2A43-3935C02394FC}"/>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017D3438-361C-0602-7271-935E74EAFD21}"/>
              </a:ext>
            </a:extLst>
          </p:cNvPr>
          <p:cNvSpPr>
            <a:spLocks noGrp="1"/>
          </p:cNvSpPr>
          <p:nvPr>
            <p:ph type="title"/>
          </p:nvPr>
        </p:nvSpPr>
        <p:spPr>
          <a:xfrm>
            <a:off x="-28343" y="0"/>
            <a:ext cx="12188825" cy="987896"/>
          </a:xfrm>
        </p:spPr>
        <p:txBody>
          <a:bodyPr rtlCol="0">
            <a:normAutofit/>
          </a:bodyPr>
          <a:lstStyle/>
          <a:p>
            <a:pPr algn="ctr"/>
            <a:r>
              <a:rPr lang="fr-FR" sz="4800" b="1" dirty="0"/>
              <a:t>Les newsletters </a:t>
            </a:r>
          </a:p>
        </p:txBody>
      </p:sp>
      <p:sp>
        <p:nvSpPr>
          <p:cNvPr id="2" name="Espace réservé du contenu 1">
            <a:extLst>
              <a:ext uri="{FF2B5EF4-FFF2-40B4-BE49-F238E27FC236}">
                <a16:creationId xmlns:a16="http://schemas.microsoft.com/office/drawing/2014/main" id="{FBCF1C69-A904-8021-39B0-881A047E2717}"/>
              </a:ext>
            </a:extLst>
          </p:cNvPr>
          <p:cNvSpPr>
            <a:spLocks noGrp="1"/>
          </p:cNvSpPr>
          <p:nvPr>
            <p:ph idx="1"/>
          </p:nvPr>
        </p:nvSpPr>
        <p:spPr>
          <a:xfrm>
            <a:off x="477079" y="1176536"/>
            <a:ext cx="11042374" cy="5681464"/>
          </a:xfrm>
        </p:spPr>
        <p:txBody>
          <a:bodyPr>
            <a:normAutofit/>
          </a:bodyPr>
          <a:lstStyle/>
          <a:p>
            <a:pPr marL="0" lvl="2" indent="0"/>
            <a:r>
              <a:rPr lang="fr-FR" dirty="0"/>
              <a:t> </a:t>
            </a:r>
            <a:r>
              <a:rPr lang="fr-FR" sz="2800" b="1" dirty="0"/>
              <a:t>Cas de Outlook :</a:t>
            </a:r>
          </a:p>
          <a:p>
            <a:pPr marL="0" lvl="2" indent="0"/>
            <a:endParaRPr lang="fr-FR" sz="2800" b="1" dirty="0"/>
          </a:p>
          <a:p>
            <a:pPr marL="457063" lvl="3" indent="0"/>
            <a:r>
              <a:rPr lang="fr-FR" sz="2400" dirty="0"/>
              <a:t> Outlook dispose également d’un raccourci qui lui est propre.</a:t>
            </a:r>
          </a:p>
          <a:p>
            <a:pPr marL="457063" lvl="3" indent="0"/>
            <a:endParaRPr lang="fr-FR" sz="2400" dirty="0"/>
          </a:p>
          <a:p>
            <a:pPr marL="457063" lvl="3" indent="0"/>
            <a:r>
              <a:rPr lang="fr-FR" sz="2400" dirty="0"/>
              <a:t> Dans les paramètres d’Outlook se trouve un onglet </a:t>
            </a:r>
            <a:r>
              <a:rPr lang="fr-FR" sz="2400" b="1" dirty="0"/>
              <a:t>Abonnements</a:t>
            </a:r>
            <a:r>
              <a:rPr lang="fr-FR" sz="2400" dirty="0"/>
              <a:t> qui vous permet de gérer tous vos courriels entrants provenant de listes de diffusion. La liste est établie en analysant votre boîte de réception à la recherche de messages répétitifs et de messages contenant des mots-clés tels que « promotion », « vente » ou « désabonnement ».</a:t>
            </a:r>
          </a:p>
          <a:p>
            <a:pPr marL="457063" lvl="3" indent="0"/>
            <a:endParaRPr lang="fr-FR" sz="2400" dirty="0"/>
          </a:p>
          <a:p>
            <a:pPr marL="457063" lvl="3" indent="0"/>
            <a:r>
              <a:rPr lang="fr-FR" sz="2400" dirty="0"/>
              <a:t> Pour accéder à cette liste, cliquez sur l’icône de l’engrenage dans la barre de menu et, dans cette liste, choisissez </a:t>
            </a:r>
            <a:r>
              <a:rPr lang="fr-FR" sz="2400" b="1" dirty="0"/>
              <a:t>Afficher tous les paramètres d’Outlook</a:t>
            </a:r>
            <a:r>
              <a:rPr lang="fr-FR" sz="2400" dirty="0"/>
              <a:t> en bas, puis </a:t>
            </a:r>
            <a:r>
              <a:rPr lang="fr-FR" sz="2400" b="1" dirty="0"/>
              <a:t>Mail &amp; Abonnements</a:t>
            </a:r>
            <a:r>
              <a:rPr lang="fr-FR" sz="2400" dirty="0"/>
              <a:t>. A partir de là, vous devriez voir toutes les listes de diffusion auxquelles votre adresse est abonnée. Il suffit de cliquer sur </a:t>
            </a:r>
            <a:r>
              <a:rPr lang="fr-FR" sz="2400" b="1" dirty="0"/>
              <a:t>Se désabonner</a:t>
            </a:r>
            <a:r>
              <a:rPr lang="fr-FR" sz="2400" dirty="0"/>
              <a:t> à côté de chaque entrée pour ne plus recevoir ses messages.</a:t>
            </a:r>
          </a:p>
        </p:txBody>
      </p:sp>
      <p:sp>
        <p:nvSpPr>
          <p:cNvPr id="6" name="Espace réservé du contenu 1">
            <a:extLst>
              <a:ext uri="{FF2B5EF4-FFF2-40B4-BE49-F238E27FC236}">
                <a16:creationId xmlns:a16="http://schemas.microsoft.com/office/drawing/2014/main" id="{33F8C986-695F-2249-3EB5-4FDFB073B838}"/>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271737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0185D-EF95-BA24-9EF0-8107E1E32688}"/>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BD137CF1-ED52-BDD7-051F-10261A74010E}"/>
              </a:ext>
            </a:extLst>
          </p:cNvPr>
          <p:cNvSpPr>
            <a:spLocks noGrp="1"/>
          </p:cNvSpPr>
          <p:nvPr>
            <p:ph type="title"/>
          </p:nvPr>
        </p:nvSpPr>
        <p:spPr>
          <a:xfrm>
            <a:off x="-28343" y="0"/>
            <a:ext cx="12188825" cy="987896"/>
          </a:xfrm>
        </p:spPr>
        <p:txBody>
          <a:bodyPr rtlCol="0">
            <a:normAutofit/>
          </a:bodyPr>
          <a:lstStyle/>
          <a:p>
            <a:pPr algn="ctr"/>
            <a:r>
              <a:rPr lang="fr-FR" sz="4800" b="1" dirty="0"/>
              <a:t>Les newsletters </a:t>
            </a:r>
          </a:p>
        </p:txBody>
      </p:sp>
      <p:sp>
        <p:nvSpPr>
          <p:cNvPr id="2" name="Espace réservé du contenu 1">
            <a:extLst>
              <a:ext uri="{FF2B5EF4-FFF2-40B4-BE49-F238E27FC236}">
                <a16:creationId xmlns:a16="http://schemas.microsoft.com/office/drawing/2014/main" id="{59247ED4-F1A2-29C6-5E4A-1CAB02B87416}"/>
              </a:ext>
            </a:extLst>
          </p:cNvPr>
          <p:cNvSpPr>
            <a:spLocks noGrp="1"/>
          </p:cNvSpPr>
          <p:nvPr>
            <p:ph idx="1"/>
          </p:nvPr>
        </p:nvSpPr>
        <p:spPr>
          <a:xfrm>
            <a:off x="467139" y="1176536"/>
            <a:ext cx="11723274" cy="5681464"/>
          </a:xfrm>
        </p:spPr>
        <p:txBody>
          <a:bodyPr>
            <a:normAutofit/>
          </a:bodyPr>
          <a:lstStyle/>
          <a:p>
            <a:pPr marL="0" lvl="2" indent="0"/>
            <a:r>
              <a:rPr lang="fr-FR" dirty="0"/>
              <a:t> </a:t>
            </a:r>
            <a:r>
              <a:rPr lang="fr-FR" sz="2800" b="1" dirty="0"/>
              <a:t>Cas de Outlook :</a:t>
            </a:r>
          </a:p>
          <a:p>
            <a:pPr marL="0" lvl="2" indent="0"/>
            <a:endParaRPr lang="fr-FR" sz="2800" b="1" dirty="0"/>
          </a:p>
          <a:p>
            <a:pPr marL="457063" lvl="3" indent="0"/>
            <a:endParaRPr lang="fr-FR" sz="2600" b="1" dirty="0"/>
          </a:p>
        </p:txBody>
      </p:sp>
      <p:sp>
        <p:nvSpPr>
          <p:cNvPr id="6" name="Espace réservé du contenu 1">
            <a:extLst>
              <a:ext uri="{FF2B5EF4-FFF2-40B4-BE49-F238E27FC236}">
                <a16:creationId xmlns:a16="http://schemas.microsoft.com/office/drawing/2014/main" id="{D40437D7-F87D-ECD5-0B47-A1D2F6D51311}"/>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descr="Une image contenant capture d’écran, texte, logiciel, Page web&#10;&#10;Le contenu généré par l’IA peut être incorrect.">
            <a:extLst>
              <a:ext uri="{FF2B5EF4-FFF2-40B4-BE49-F238E27FC236}">
                <a16:creationId xmlns:a16="http://schemas.microsoft.com/office/drawing/2014/main" id="{9FFDB3F2-F0BF-2046-E0D0-C4E69EF58011}"/>
              </a:ext>
            </a:extLst>
          </p:cNvPr>
          <p:cNvPicPr>
            <a:picLocks noChangeAspect="1"/>
          </p:cNvPicPr>
          <p:nvPr/>
        </p:nvPicPr>
        <p:blipFill>
          <a:blip r:embed="rId3"/>
          <a:stretch>
            <a:fillRect/>
          </a:stretch>
        </p:blipFill>
        <p:spPr>
          <a:xfrm>
            <a:off x="1343473" y="2150268"/>
            <a:ext cx="9204651" cy="3531196"/>
          </a:xfrm>
          <a:prstGeom prst="rect">
            <a:avLst/>
          </a:prstGeom>
        </p:spPr>
      </p:pic>
    </p:spTree>
    <p:extLst>
      <p:ext uri="{BB962C8B-B14F-4D97-AF65-F5344CB8AC3E}">
        <p14:creationId xmlns:p14="http://schemas.microsoft.com/office/powerpoint/2010/main" val="142893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D7A5F-346F-481C-DA36-265594322004}"/>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EB68CEB5-1758-BCC2-431C-904621A0A82F}"/>
              </a:ext>
            </a:extLst>
          </p:cNvPr>
          <p:cNvSpPr>
            <a:spLocks noGrp="1"/>
          </p:cNvSpPr>
          <p:nvPr>
            <p:ph type="title"/>
          </p:nvPr>
        </p:nvSpPr>
        <p:spPr>
          <a:xfrm>
            <a:off x="-28343" y="0"/>
            <a:ext cx="12188825" cy="987896"/>
          </a:xfrm>
        </p:spPr>
        <p:txBody>
          <a:bodyPr rtlCol="0">
            <a:normAutofit/>
          </a:bodyPr>
          <a:lstStyle/>
          <a:p>
            <a:pPr algn="ctr"/>
            <a:r>
              <a:rPr lang="fr-FR" sz="4800" b="1" dirty="0"/>
              <a:t>Les newsletters </a:t>
            </a:r>
          </a:p>
        </p:txBody>
      </p:sp>
      <p:sp>
        <p:nvSpPr>
          <p:cNvPr id="2" name="Espace réservé du contenu 1">
            <a:extLst>
              <a:ext uri="{FF2B5EF4-FFF2-40B4-BE49-F238E27FC236}">
                <a16:creationId xmlns:a16="http://schemas.microsoft.com/office/drawing/2014/main" id="{3468A3BF-C066-02A7-65EA-096F1710C1A6}"/>
              </a:ext>
            </a:extLst>
          </p:cNvPr>
          <p:cNvSpPr>
            <a:spLocks noGrp="1"/>
          </p:cNvSpPr>
          <p:nvPr>
            <p:ph idx="1"/>
          </p:nvPr>
        </p:nvSpPr>
        <p:spPr>
          <a:xfrm>
            <a:off x="755375" y="1176536"/>
            <a:ext cx="10585174" cy="5681464"/>
          </a:xfrm>
        </p:spPr>
        <p:txBody>
          <a:bodyPr>
            <a:normAutofit/>
          </a:bodyPr>
          <a:lstStyle/>
          <a:p>
            <a:pPr marL="0" lvl="2" indent="0"/>
            <a:r>
              <a:rPr lang="fr-FR" dirty="0"/>
              <a:t> </a:t>
            </a:r>
            <a:r>
              <a:rPr lang="fr-FR" sz="2800" b="1" dirty="0"/>
              <a:t>les cas des spams :</a:t>
            </a:r>
          </a:p>
          <a:p>
            <a:pPr marL="0" lvl="2" indent="0"/>
            <a:endParaRPr lang="fr-FR" sz="2800" b="1" dirty="0"/>
          </a:p>
          <a:p>
            <a:pPr marL="457063" lvl="3" indent="0"/>
            <a:r>
              <a:rPr lang="fr-FR" sz="2600" b="1" dirty="0"/>
              <a:t> </a:t>
            </a:r>
            <a:r>
              <a:rPr lang="fr-FR" sz="2800" dirty="0"/>
              <a:t>Même s’il semble logique de se désabonner des messages indésirables et du spam, la meilleure pratique consiste à ne pas ouvrir les e-mails suspects et à les supprimer. </a:t>
            </a:r>
          </a:p>
          <a:p>
            <a:pPr marL="457063" lvl="3" indent="0"/>
            <a:r>
              <a:rPr lang="fr-FR" sz="2800" dirty="0"/>
              <a:t> En cliquant sur un spam et pire encore, en utilisant les liens qu’il contient, vous exposez votre appareil à des attaques malveillantes et à des virus.</a:t>
            </a:r>
            <a:endParaRPr lang="fr-FR" sz="2600" b="1" dirty="0"/>
          </a:p>
          <a:p>
            <a:pPr marL="0" lvl="2" indent="0"/>
            <a:endParaRPr lang="fr-FR" sz="2800" b="1" dirty="0"/>
          </a:p>
          <a:p>
            <a:pPr marL="457063" lvl="3" indent="0"/>
            <a:endParaRPr lang="fr-FR" sz="2600" b="1" dirty="0"/>
          </a:p>
        </p:txBody>
      </p:sp>
      <p:sp>
        <p:nvSpPr>
          <p:cNvPr id="6" name="Espace réservé du contenu 1">
            <a:extLst>
              <a:ext uri="{FF2B5EF4-FFF2-40B4-BE49-F238E27FC236}">
                <a16:creationId xmlns:a16="http://schemas.microsoft.com/office/drawing/2014/main" id="{D4D57822-AEF8-8017-52DA-A9D5269C4130}"/>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302763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631505" y="476672"/>
            <a:ext cx="9144001" cy="987896"/>
          </a:xfrm>
        </p:spPr>
        <p:txBody>
          <a:bodyPr rtlCol="0">
            <a:normAutofit/>
          </a:bodyPr>
          <a:lstStyle/>
          <a:p>
            <a:pPr algn="ctr" rtl="0"/>
            <a:r>
              <a:rPr lang="fr-FR" sz="6000" dirty="0"/>
              <a:t>Sommaire</a:t>
            </a:r>
          </a:p>
        </p:txBody>
      </p:sp>
      <p:sp>
        <p:nvSpPr>
          <p:cNvPr id="14" name="Espace réservé du contenu 13"/>
          <p:cNvSpPr>
            <a:spLocks noGrp="1"/>
          </p:cNvSpPr>
          <p:nvPr>
            <p:ph idx="1"/>
          </p:nvPr>
        </p:nvSpPr>
        <p:spPr>
          <a:xfrm>
            <a:off x="1847529" y="2204053"/>
            <a:ext cx="9144001" cy="2737115"/>
          </a:xfrm>
        </p:spPr>
        <p:txBody>
          <a:bodyPr rtlCol="0">
            <a:noAutofit/>
          </a:bodyPr>
          <a:lstStyle/>
          <a:p>
            <a:r>
              <a:rPr lang="fr-FR" sz="3600" b="1" dirty="0"/>
              <a:t>Les newsletters </a:t>
            </a:r>
          </a:p>
          <a:p>
            <a:r>
              <a:rPr lang="fr-FR" sz="3600" b="1" dirty="0"/>
              <a:t>Désinscription newsletters</a:t>
            </a:r>
          </a:p>
          <a:p>
            <a:r>
              <a:rPr lang="fr-FR" sz="3600" b="1" dirty="0"/>
              <a:t>Cas de Gmail/Outlook</a:t>
            </a:r>
          </a:p>
          <a:p>
            <a:r>
              <a:rPr lang="fr-FR" sz="3600" b="1" dirty="0"/>
              <a:t>Les emails jetables ?</a:t>
            </a:r>
          </a:p>
          <a:p>
            <a:endParaRPr lang="fr-FR" sz="3600" b="1"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4293096"/>
            <a:ext cx="2160240" cy="2133516"/>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AB25D-E547-683B-EB19-358200C951C1}"/>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DCFFE76D-696F-F69D-17C4-21FE9D62090B}"/>
              </a:ext>
            </a:extLst>
          </p:cNvPr>
          <p:cNvSpPr>
            <a:spLocks noGrp="1"/>
          </p:cNvSpPr>
          <p:nvPr>
            <p:ph type="title"/>
          </p:nvPr>
        </p:nvSpPr>
        <p:spPr>
          <a:xfrm>
            <a:off x="-28343" y="0"/>
            <a:ext cx="12188825" cy="987896"/>
          </a:xfrm>
        </p:spPr>
        <p:txBody>
          <a:bodyPr rtlCol="0">
            <a:normAutofit/>
          </a:bodyPr>
          <a:lstStyle/>
          <a:p>
            <a:pPr algn="ctr"/>
            <a:r>
              <a:rPr lang="fr-FR" sz="4800" b="1" dirty="0"/>
              <a:t>Les emails jetables </a:t>
            </a:r>
          </a:p>
        </p:txBody>
      </p:sp>
      <p:sp>
        <p:nvSpPr>
          <p:cNvPr id="2" name="Espace réservé du contenu 1">
            <a:extLst>
              <a:ext uri="{FF2B5EF4-FFF2-40B4-BE49-F238E27FC236}">
                <a16:creationId xmlns:a16="http://schemas.microsoft.com/office/drawing/2014/main" id="{E8A62702-D7C8-74FC-6053-CA241A2775CB}"/>
              </a:ext>
            </a:extLst>
          </p:cNvPr>
          <p:cNvSpPr>
            <a:spLocks noGrp="1"/>
          </p:cNvSpPr>
          <p:nvPr>
            <p:ph idx="1"/>
          </p:nvPr>
        </p:nvSpPr>
        <p:spPr>
          <a:xfrm>
            <a:off x="576471" y="1176536"/>
            <a:ext cx="10734260" cy="5681464"/>
          </a:xfrm>
        </p:spPr>
        <p:txBody>
          <a:bodyPr>
            <a:normAutofit/>
          </a:bodyPr>
          <a:lstStyle/>
          <a:p>
            <a:pPr marL="0" lvl="2" indent="0"/>
            <a:r>
              <a:rPr lang="fr-FR" dirty="0"/>
              <a:t> </a:t>
            </a:r>
            <a:r>
              <a:rPr lang="fr-FR" sz="2800" b="1" dirty="0"/>
              <a:t>les emails jetables :</a:t>
            </a:r>
          </a:p>
          <a:p>
            <a:pPr marL="0" lvl="2" indent="0"/>
            <a:endParaRPr lang="fr-FR" sz="2800" b="1" dirty="0"/>
          </a:p>
          <a:p>
            <a:pPr marL="457063" lvl="3" indent="0"/>
            <a:r>
              <a:rPr lang="fr-FR" sz="2600" b="1" dirty="0"/>
              <a:t> </a:t>
            </a:r>
            <a:r>
              <a:rPr lang="fr-FR" sz="2800" dirty="0"/>
              <a:t>La validité de ces adresses varie souvent de quelques minutes à plusieurs heures.</a:t>
            </a:r>
          </a:p>
          <a:p>
            <a:pPr marL="457063" lvl="3" indent="0"/>
            <a:endParaRPr lang="fr-FR" sz="2800" b="1" dirty="0"/>
          </a:p>
          <a:p>
            <a:pPr marL="457063" lvl="3" indent="0"/>
            <a:r>
              <a:rPr lang="fr-FR" sz="2800" b="1" dirty="0"/>
              <a:t> </a:t>
            </a:r>
            <a:r>
              <a:rPr lang="fr-FR" sz="2800" dirty="0"/>
              <a:t>Les emails jetables répondent à un besoin croissant de confidentialité numérique et de maîtrise de ses données personnelles. Ils sont faciles à créer, souvent gratuits et ne nécessitent aucune inscription.</a:t>
            </a:r>
            <a:endParaRPr lang="fr-FR" sz="2600" b="1" dirty="0"/>
          </a:p>
        </p:txBody>
      </p:sp>
      <p:sp>
        <p:nvSpPr>
          <p:cNvPr id="6" name="Espace réservé du contenu 1">
            <a:extLst>
              <a:ext uri="{FF2B5EF4-FFF2-40B4-BE49-F238E27FC236}">
                <a16:creationId xmlns:a16="http://schemas.microsoft.com/office/drawing/2014/main" id="{BC080908-545B-20DB-B354-B718BD26CFA0}"/>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426116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570A9-2759-0F2E-45C1-35F951795BCB}"/>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3A90E9DD-EEC1-6362-D905-E875FEAD5C64}"/>
              </a:ext>
            </a:extLst>
          </p:cNvPr>
          <p:cNvSpPr>
            <a:spLocks noGrp="1"/>
          </p:cNvSpPr>
          <p:nvPr>
            <p:ph type="title"/>
          </p:nvPr>
        </p:nvSpPr>
        <p:spPr>
          <a:xfrm>
            <a:off x="-28343" y="0"/>
            <a:ext cx="12188825" cy="987896"/>
          </a:xfrm>
        </p:spPr>
        <p:txBody>
          <a:bodyPr rtlCol="0">
            <a:normAutofit/>
          </a:bodyPr>
          <a:lstStyle/>
          <a:p>
            <a:pPr algn="ctr"/>
            <a:r>
              <a:rPr lang="fr-FR" sz="4800" b="1" dirty="0"/>
              <a:t>Les emails jetables </a:t>
            </a:r>
          </a:p>
        </p:txBody>
      </p:sp>
      <p:sp>
        <p:nvSpPr>
          <p:cNvPr id="2" name="Espace réservé du contenu 1">
            <a:extLst>
              <a:ext uri="{FF2B5EF4-FFF2-40B4-BE49-F238E27FC236}">
                <a16:creationId xmlns:a16="http://schemas.microsoft.com/office/drawing/2014/main" id="{79B6827F-57A5-7889-4759-7B0742CC00CB}"/>
              </a:ext>
            </a:extLst>
          </p:cNvPr>
          <p:cNvSpPr>
            <a:spLocks noGrp="1"/>
          </p:cNvSpPr>
          <p:nvPr>
            <p:ph idx="1"/>
          </p:nvPr>
        </p:nvSpPr>
        <p:spPr>
          <a:xfrm>
            <a:off x="675861" y="1176536"/>
            <a:ext cx="11012556" cy="5681464"/>
          </a:xfrm>
        </p:spPr>
        <p:txBody>
          <a:bodyPr>
            <a:normAutofit/>
          </a:bodyPr>
          <a:lstStyle/>
          <a:p>
            <a:pPr marL="0" lvl="2" indent="0"/>
            <a:r>
              <a:rPr lang="fr-FR" dirty="0"/>
              <a:t> </a:t>
            </a:r>
            <a:r>
              <a:rPr lang="fr-FR" sz="2800" b="1" dirty="0"/>
              <a:t>les emails jetables :</a:t>
            </a:r>
          </a:p>
          <a:p>
            <a:pPr marL="0" lvl="2" indent="0"/>
            <a:endParaRPr lang="fr-FR" sz="2800" b="1" dirty="0"/>
          </a:p>
          <a:p>
            <a:pPr marL="457063" lvl="3" indent="0"/>
            <a:r>
              <a:rPr lang="fr-FR" sz="2600" b="1" dirty="0"/>
              <a:t> </a:t>
            </a:r>
            <a:r>
              <a:rPr lang="fr-FR" sz="2800" dirty="0"/>
              <a:t>La validité de ces adresses varie souvent de quelques minutes à plusieurs heures.</a:t>
            </a:r>
          </a:p>
          <a:p>
            <a:pPr marL="457063" lvl="3" indent="0"/>
            <a:endParaRPr lang="fr-FR" sz="2800" b="1" dirty="0"/>
          </a:p>
          <a:p>
            <a:pPr marL="457063" lvl="3" indent="0"/>
            <a:r>
              <a:rPr lang="fr-FR" sz="2800" b="1" dirty="0"/>
              <a:t> </a:t>
            </a:r>
            <a:r>
              <a:rPr lang="fr-FR" sz="2800" dirty="0"/>
              <a:t>Les emails jetables répondent à un besoin croissant de confidentialité numérique et de maîtrise de ses données personnelles. Ils sont faciles à créer, souvent gratuits et ne nécessitent aucune inscription.</a:t>
            </a:r>
            <a:endParaRPr lang="fr-FR" sz="2600" b="1" dirty="0"/>
          </a:p>
        </p:txBody>
      </p:sp>
      <p:sp>
        <p:nvSpPr>
          <p:cNvPr id="6" name="Espace réservé du contenu 1">
            <a:extLst>
              <a:ext uri="{FF2B5EF4-FFF2-40B4-BE49-F238E27FC236}">
                <a16:creationId xmlns:a16="http://schemas.microsoft.com/office/drawing/2014/main" id="{02A0D6AD-8F06-30FE-8242-826193E240A2}"/>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376246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957ED-542F-BCA4-5B2A-A4515D8DDD3C}"/>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E5E77ADB-4E49-A932-75E3-DFAC66ECEABC}"/>
              </a:ext>
            </a:extLst>
          </p:cNvPr>
          <p:cNvSpPr>
            <a:spLocks noGrp="1"/>
          </p:cNvSpPr>
          <p:nvPr>
            <p:ph type="title"/>
          </p:nvPr>
        </p:nvSpPr>
        <p:spPr>
          <a:xfrm>
            <a:off x="-28343" y="0"/>
            <a:ext cx="12188825" cy="987896"/>
          </a:xfrm>
        </p:spPr>
        <p:txBody>
          <a:bodyPr rtlCol="0">
            <a:normAutofit/>
          </a:bodyPr>
          <a:lstStyle/>
          <a:p>
            <a:pPr algn="ctr"/>
            <a:r>
              <a:rPr lang="fr-FR" sz="4800" b="1" dirty="0"/>
              <a:t>Les emails jetables </a:t>
            </a:r>
          </a:p>
        </p:txBody>
      </p:sp>
      <p:sp>
        <p:nvSpPr>
          <p:cNvPr id="2" name="Espace réservé du contenu 1">
            <a:extLst>
              <a:ext uri="{FF2B5EF4-FFF2-40B4-BE49-F238E27FC236}">
                <a16:creationId xmlns:a16="http://schemas.microsoft.com/office/drawing/2014/main" id="{8F69D648-75BF-6B35-A20F-D56A1268D84E}"/>
              </a:ext>
            </a:extLst>
          </p:cNvPr>
          <p:cNvSpPr>
            <a:spLocks noGrp="1"/>
          </p:cNvSpPr>
          <p:nvPr>
            <p:ph idx="1"/>
          </p:nvPr>
        </p:nvSpPr>
        <p:spPr>
          <a:xfrm>
            <a:off x="457200" y="1176536"/>
            <a:ext cx="11072191" cy="5681464"/>
          </a:xfrm>
        </p:spPr>
        <p:txBody>
          <a:bodyPr>
            <a:normAutofit/>
          </a:bodyPr>
          <a:lstStyle/>
          <a:p>
            <a:pPr marL="0" lvl="2" indent="0"/>
            <a:r>
              <a:rPr lang="fr-FR" dirty="0"/>
              <a:t> </a:t>
            </a:r>
            <a:r>
              <a:rPr lang="fr-FR" sz="2800" b="1" dirty="0"/>
              <a:t>les emails jetables :</a:t>
            </a:r>
          </a:p>
          <a:p>
            <a:pPr marL="0" lvl="2" indent="0"/>
            <a:endParaRPr lang="fr-FR" sz="2800" b="1" dirty="0"/>
          </a:p>
          <a:p>
            <a:pPr marL="457063" lvl="3" indent="0"/>
            <a:r>
              <a:rPr lang="fr-FR" sz="2600" b="1" dirty="0"/>
              <a:t> </a:t>
            </a:r>
            <a:r>
              <a:rPr lang="fr-FR" sz="2800" dirty="0"/>
              <a:t>Exemple avec temp-mail (</a:t>
            </a:r>
            <a:r>
              <a:rPr lang="fr-FR" sz="2800" dirty="0">
                <a:hlinkClick r:id="rId3"/>
              </a:rPr>
              <a:t>https://temp-mail.org/fr/</a:t>
            </a:r>
            <a:r>
              <a:rPr lang="fr-FR" sz="2800" dirty="0"/>
              <a:t>)</a:t>
            </a:r>
          </a:p>
          <a:p>
            <a:pPr marL="457063" lvl="3" indent="0"/>
            <a:endParaRPr lang="fr-FR" sz="2800" dirty="0"/>
          </a:p>
          <a:p>
            <a:pPr marL="457063" lvl="3" indent="0"/>
            <a:r>
              <a:rPr lang="fr-FR" sz="2800" dirty="0"/>
              <a:t> L’URL une fois ouverte sur votre navigateur, vous avez accès directement à la boite mail, sans se connecter</a:t>
            </a:r>
          </a:p>
          <a:p>
            <a:pPr marL="457063" lvl="3" indent="0"/>
            <a:endParaRPr lang="fr-FR" sz="2800" dirty="0"/>
          </a:p>
          <a:p>
            <a:pPr marL="457063" lvl="3" indent="0"/>
            <a:r>
              <a:rPr lang="fr-FR" sz="2800" dirty="0"/>
              <a:t> Vous pouvez utiliser cette adresse mail pour vous inscrire sur un site, etc..</a:t>
            </a:r>
          </a:p>
          <a:p>
            <a:pPr marL="457063" lvl="3" indent="0"/>
            <a:endParaRPr lang="fr-FR" sz="2800" dirty="0"/>
          </a:p>
          <a:p>
            <a:pPr marL="457063" lvl="3" indent="0">
              <a:buNone/>
            </a:pPr>
            <a:endParaRPr lang="fr-FR" sz="2800" dirty="0"/>
          </a:p>
          <a:p>
            <a:pPr marL="457063" lvl="3" indent="0"/>
            <a:endParaRPr lang="fr-FR" sz="2800" b="1" dirty="0"/>
          </a:p>
          <a:p>
            <a:pPr marL="457063" lvl="3" indent="0"/>
            <a:endParaRPr lang="fr-FR" sz="2800" b="1" dirty="0"/>
          </a:p>
          <a:p>
            <a:pPr marL="457063" lvl="3" indent="0"/>
            <a:endParaRPr lang="fr-FR" sz="2600" b="1" dirty="0"/>
          </a:p>
        </p:txBody>
      </p:sp>
      <p:sp>
        <p:nvSpPr>
          <p:cNvPr id="6" name="Espace réservé du contenu 1">
            <a:extLst>
              <a:ext uri="{FF2B5EF4-FFF2-40B4-BE49-F238E27FC236}">
                <a16:creationId xmlns:a16="http://schemas.microsoft.com/office/drawing/2014/main" id="{862BCFD8-AAB0-D45F-3E9A-79831928986F}"/>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134226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0FE2D-305F-33CF-A333-E69852A0FB7F}"/>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915416B4-6132-395B-1E69-02D26893B708}"/>
              </a:ext>
            </a:extLst>
          </p:cNvPr>
          <p:cNvSpPr>
            <a:spLocks noGrp="1"/>
          </p:cNvSpPr>
          <p:nvPr>
            <p:ph type="title"/>
          </p:nvPr>
        </p:nvSpPr>
        <p:spPr>
          <a:xfrm>
            <a:off x="-28343" y="0"/>
            <a:ext cx="12188825" cy="987896"/>
          </a:xfrm>
        </p:spPr>
        <p:txBody>
          <a:bodyPr rtlCol="0">
            <a:normAutofit/>
          </a:bodyPr>
          <a:lstStyle/>
          <a:p>
            <a:pPr algn="ctr"/>
            <a:r>
              <a:rPr lang="fr-FR" sz="4800" b="1" dirty="0"/>
              <a:t>Les emails jetables </a:t>
            </a:r>
          </a:p>
        </p:txBody>
      </p:sp>
      <p:sp>
        <p:nvSpPr>
          <p:cNvPr id="2" name="Espace réservé du contenu 1">
            <a:extLst>
              <a:ext uri="{FF2B5EF4-FFF2-40B4-BE49-F238E27FC236}">
                <a16:creationId xmlns:a16="http://schemas.microsoft.com/office/drawing/2014/main" id="{9460437E-1591-893F-DF76-F563D5A0A8C6}"/>
              </a:ext>
            </a:extLst>
          </p:cNvPr>
          <p:cNvSpPr>
            <a:spLocks noGrp="1"/>
          </p:cNvSpPr>
          <p:nvPr>
            <p:ph idx="1"/>
          </p:nvPr>
        </p:nvSpPr>
        <p:spPr>
          <a:xfrm>
            <a:off x="478666" y="1176536"/>
            <a:ext cx="12188825" cy="5681464"/>
          </a:xfrm>
        </p:spPr>
        <p:txBody>
          <a:bodyPr>
            <a:normAutofit/>
          </a:bodyPr>
          <a:lstStyle/>
          <a:p>
            <a:pPr marL="0" lvl="2" indent="0"/>
            <a:r>
              <a:rPr lang="fr-FR" dirty="0"/>
              <a:t> </a:t>
            </a:r>
            <a:r>
              <a:rPr lang="fr-FR" sz="2800" b="1" dirty="0"/>
              <a:t>les emails jetables :</a:t>
            </a:r>
          </a:p>
          <a:p>
            <a:pPr marL="0" lvl="2" indent="0"/>
            <a:endParaRPr lang="fr-FR" sz="2800" b="1" dirty="0"/>
          </a:p>
          <a:p>
            <a:pPr marL="457063" lvl="3" indent="0">
              <a:buNone/>
            </a:pPr>
            <a:endParaRPr lang="fr-FR" sz="2800" dirty="0"/>
          </a:p>
          <a:p>
            <a:pPr marL="457063" lvl="3" indent="0"/>
            <a:endParaRPr lang="fr-FR" sz="2800" b="1" dirty="0"/>
          </a:p>
          <a:p>
            <a:pPr marL="457063" lvl="3" indent="0"/>
            <a:endParaRPr lang="fr-FR" sz="2800" b="1" dirty="0"/>
          </a:p>
          <a:p>
            <a:pPr marL="457063" lvl="3" indent="0"/>
            <a:endParaRPr lang="fr-FR" sz="2600" b="1" dirty="0"/>
          </a:p>
        </p:txBody>
      </p:sp>
      <p:sp>
        <p:nvSpPr>
          <p:cNvPr id="6" name="Espace réservé du contenu 1">
            <a:extLst>
              <a:ext uri="{FF2B5EF4-FFF2-40B4-BE49-F238E27FC236}">
                <a16:creationId xmlns:a16="http://schemas.microsoft.com/office/drawing/2014/main" id="{C81425DE-C6F3-CF7D-FCC2-60E10CA506F1}"/>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descr="Une image contenant texte, capture d’écran, logiciel, Site web&#10;&#10;Le contenu généré par l’IA peut être incorrect.">
            <a:extLst>
              <a:ext uri="{FF2B5EF4-FFF2-40B4-BE49-F238E27FC236}">
                <a16:creationId xmlns:a16="http://schemas.microsoft.com/office/drawing/2014/main" id="{FAECF583-48BD-59EE-E1BE-97F6B9AAB3FC}"/>
              </a:ext>
            </a:extLst>
          </p:cNvPr>
          <p:cNvPicPr>
            <a:picLocks noChangeAspect="1"/>
          </p:cNvPicPr>
          <p:nvPr/>
        </p:nvPicPr>
        <p:blipFill>
          <a:blip r:embed="rId3"/>
          <a:stretch>
            <a:fillRect/>
          </a:stretch>
        </p:blipFill>
        <p:spPr>
          <a:xfrm>
            <a:off x="2063553" y="1916832"/>
            <a:ext cx="5899727" cy="4699688"/>
          </a:xfrm>
          <a:prstGeom prst="rect">
            <a:avLst/>
          </a:prstGeom>
        </p:spPr>
      </p:pic>
    </p:spTree>
    <p:extLst>
      <p:ext uri="{BB962C8B-B14F-4D97-AF65-F5344CB8AC3E}">
        <p14:creationId xmlns:p14="http://schemas.microsoft.com/office/powerpoint/2010/main" val="361426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FE20C-9F64-DBC4-6D85-E71314D155E8}"/>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E8A6816F-60AA-6034-9154-2A254B815911}"/>
              </a:ext>
            </a:extLst>
          </p:cNvPr>
          <p:cNvSpPr>
            <a:spLocks noGrp="1"/>
          </p:cNvSpPr>
          <p:nvPr>
            <p:ph type="title"/>
          </p:nvPr>
        </p:nvSpPr>
        <p:spPr>
          <a:xfrm>
            <a:off x="-28343" y="0"/>
            <a:ext cx="12188825" cy="987896"/>
          </a:xfrm>
        </p:spPr>
        <p:txBody>
          <a:bodyPr rtlCol="0">
            <a:normAutofit/>
          </a:bodyPr>
          <a:lstStyle/>
          <a:p>
            <a:pPr algn="ctr"/>
            <a:endParaRPr lang="fr-FR" sz="4800" b="1" dirty="0"/>
          </a:p>
        </p:txBody>
      </p:sp>
      <p:sp>
        <p:nvSpPr>
          <p:cNvPr id="2" name="Espace réservé du contenu 1">
            <a:extLst>
              <a:ext uri="{FF2B5EF4-FFF2-40B4-BE49-F238E27FC236}">
                <a16:creationId xmlns:a16="http://schemas.microsoft.com/office/drawing/2014/main" id="{74D13A4C-6FB1-CDC1-B21F-0FFC4F1B8540}"/>
              </a:ext>
            </a:extLst>
          </p:cNvPr>
          <p:cNvSpPr>
            <a:spLocks noGrp="1"/>
          </p:cNvSpPr>
          <p:nvPr>
            <p:ph idx="1"/>
          </p:nvPr>
        </p:nvSpPr>
        <p:spPr>
          <a:xfrm>
            <a:off x="785191" y="1176536"/>
            <a:ext cx="10525539" cy="5681464"/>
          </a:xfrm>
        </p:spPr>
        <p:txBody>
          <a:bodyPr>
            <a:normAutofit/>
          </a:bodyPr>
          <a:lstStyle/>
          <a:p>
            <a:pPr marL="0" lvl="2" indent="0"/>
            <a:r>
              <a:rPr lang="fr-FR" dirty="0"/>
              <a:t> </a:t>
            </a:r>
            <a:r>
              <a:rPr lang="fr-FR" sz="2800" b="1" dirty="0"/>
              <a:t>Exercice :</a:t>
            </a:r>
          </a:p>
          <a:p>
            <a:pPr marL="0" lvl="2" indent="0"/>
            <a:endParaRPr lang="fr-FR" sz="2800" dirty="0"/>
          </a:p>
          <a:p>
            <a:pPr marL="457063" lvl="3" indent="0"/>
            <a:r>
              <a:rPr lang="fr-FR" sz="2400" dirty="0"/>
              <a:t> Vous avez toutes les vacances pour faire le ménage dans votre boite mail !</a:t>
            </a:r>
          </a:p>
          <a:p>
            <a:pPr marL="457063" lvl="3" indent="0">
              <a:buNone/>
            </a:pPr>
            <a:endParaRPr lang="fr-FR" sz="2400" dirty="0"/>
          </a:p>
          <a:p>
            <a:pPr marL="457063" lvl="3" indent="0">
              <a:buNone/>
            </a:pPr>
            <a:endParaRPr lang="fr-FR" sz="2400" dirty="0"/>
          </a:p>
          <a:p>
            <a:pPr marL="457063" lvl="3" indent="0">
              <a:buNone/>
            </a:pPr>
            <a:endParaRPr lang="fr-FR" sz="2400" dirty="0"/>
          </a:p>
          <a:p>
            <a:pPr marL="342900" lvl="3" indent="-342900">
              <a:buFontTx/>
              <a:buChar char="-"/>
            </a:pPr>
            <a:r>
              <a:rPr lang="fr-FR" sz="2400" dirty="0"/>
              <a:t>A la reprise, vous travaillerons sur les photos, l’IA et les diaporamas (sur smartphone/tablette principalement)</a:t>
            </a:r>
          </a:p>
          <a:p>
            <a:pPr marL="342900" lvl="3" indent="-342900">
              <a:buFontTx/>
              <a:buChar char="-"/>
            </a:pPr>
            <a:endParaRPr lang="fr-FR" sz="2400" dirty="0"/>
          </a:p>
          <a:p>
            <a:pPr marL="342900" lvl="3" indent="-342900">
              <a:buFontTx/>
              <a:buChar char="-"/>
            </a:pPr>
            <a:r>
              <a:rPr lang="fr-FR" sz="2400" dirty="0"/>
              <a:t>Bonnes vacances !!!</a:t>
            </a:r>
          </a:p>
          <a:p>
            <a:pPr marL="0" lvl="2" indent="0"/>
            <a:endParaRPr lang="fr-FR" sz="2800" b="1" dirty="0"/>
          </a:p>
          <a:p>
            <a:pPr marL="457063" lvl="3" indent="0"/>
            <a:endParaRPr lang="fr-FR" sz="2600" b="1" dirty="0"/>
          </a:p>
        </p:txBody>
      </p:sp>
      <p:sp>
        <p:nvSpPr>
          <p:cNvPr id="6" name="Espace réservé du contenu 1">
            <a:extLst>
              <a:ext uri="{FF2B5EF4-FFF2-40B4-BE49-F238E27FC236}">
                <a16:creationId xmlns:a16="http://schemas.microsoft.com/office/drawing/2014/main" id="{951F48F8-EE59-4243-A8AD-21DCD94B995C}"/>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147390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28343" y="0"/>
            <a:ext cx="12188825" cy="987896"/>
          </a:xfrm>
        </p:spPr>
        <p:txBody>
          <a:bodyPr rtlCol="0">
            <a:normAutofit/>
          </a:bodyPr>
          <a:lstStyle/>
          <a:p>
            <a:pPr algn="ctr"/>
            <a:r>
              <a:rPr lang="fr-FR" sz="4800" b="1" dirty="0"/>
              <a:t>Les newsletters </a:t>
            </a:r>
          </a:p>
        </p:txBody>
      </p:sp>
      <p:sp>
        <p:nvSpPr>
          <p:cNvPr id="2" name="Espace réservé du contenu 1"/>
          <p:cNvSpPr>
            <a:spLocks noGrp="1"/>
          </p:cNvSpPr>
          <p:nvPr>
            <p:ph idx="1"/>
          </p:nvPr>
        </p:nvSpPr>
        <p:spPr>
          <a:xfrm>
            <a:off x="367749" y="1176536"/>
            <a:ext cx="11589026" cy="5681464"/>
          </a:xfrm>
        </p:spPr>
        <p:txBody>
          <a:bodyPr>
            <a:normAutofit fontScale="92500" lnSpcReduction="20000"/>
          </a:bodyPr>
          <a:lstStyle/>
          <a:p>
            <a:pPr marL="0" lvl="2" indent="0"/>
            <a:r>
              <a:rPr lang="fr-FR" dirty="0"/>
              <a:t> </a:t>
            </a:r>
            <a:r>
              <a:rPr lang="fr-FR" sz="2800" b="1" dirty="0"/>
              <a:t>Les newsletters :</a:t>
            </a:r>
          </a:p>
          <a:p>
            <a:pPr marL="0" lvl="2" indent="0"/>
            <a:endParaRPr lang="fr-FR" sz="2800" b="1" dirty="0"/>
          </a:p>
          <a:p>
            <a:pPr marL="457063" lvl="3" indent="0"/>
            <a:r>
              <a:rPr lang="fr-FR" sz="2600" dirty="0"/>
              <a:t> </a:t>
            </a:r>
            <a:r>
              <a:rPr lang="fr-FR" sz="2400" b="1" dirty="0"/>
              <a:t>Une newsletter est un e-mail envoyé par une entreprise afin de diffuser largement des informations relatives à son activité</a:t>
            </a:r>
            <a:r>
              <a:rPr lang="fr-FR" sz="2400" dirty="0"/>
              <a:t>. C'est un outil de communication qui s'adresse à une liste de destinataires ayant souscrit à l'envoi d'e-mails marketing volontairement ou involontairement, et qui reçoivent alors régulièrement ces mails.</a:t>
            </a:r>
          </a:p>
          <a:p>
            <a:pPr marL="457063" lvl="3" indent="0"/>
            <a:endParaRPr lang="fr-FR" sz="2400" dirty="0"/>
          </a:p>
          <a:p>
            <a:r>
              <a:rPr lang="fr-FR" sz="2400" dirty="0"/>
              <a:t> </a:t>
            </a:r>
            <a:r>
              <a:rPr lang="fr-FR" dirty="0"/>
              <a:t>Voici 5 chiffres clés :</a:t>
            </a:r>
          </a:p>
          <a:p>
            <a:pPr lvl="1"/>
            <a:r>
              <a:rPr lang="fr-FR" b="1" dirty="0"/>
              <a:t>Volume des emails envoyés</a:t>
            </a:r>
            <a:r>
              <a:rPr lang="fr-FR" dirty="0"/>
              <a:t> : en 2022, environ 142,16 milliards d’emails ont été envoyés en France, incluant des newsletters, des emails promotionnels et des notifications</a:t>
            </a:r>
          </a:p>
          <a:p>
            <a:pPr lvl="1"/>
            <a:r>
              <a:rPr lang="fr-FR" b="1" dirty="0"/>
              <a:t>Taux d’ouverture</a:t>
            </a:r>
            <a:r>
              <a:rPr lang="fr-FR" dirty="0"/>
              <a:t> : le taux d’ouverture moyen des emails en France est de 18,20%​ </a:t>
            </a:r>
          </a:p>
          <a:p>
            <a:pPr marL="457063" lvl="1" indent="0">
              <a:buNone/>
            </a:pPr>
            <a:r>
              <a:rPr lang="fr-FR" dirty="0"/>
              <a:t>Ce chiffre est crucial pour mesurer l’engagement initial des destinataires avec le contenu de l’email.</a:t>
            </a:r>
          </a:p>
          <a:p>
            <a:pPr lvl="1"/>
            <a:r>
              <a:rPr lang="fr-FR" b="1" dirty="0"/>
              <a:t>Taux de clic</a:t>
            </a:r>
            <a:r>
              <a:rPr lang="fr-FR" dirty="0"/>
              <a:t> : le taux de clic moyen se situe autour de 1,27% selon </a:t>
            </a:r>
            <a:r>
              <a:rPr lang="fr-FR" dirty="0" err="1">
                <a:hlinkClick r:id="rId3"/>
              </a:rPr>
              <a:t>Brevo</a:t>
            </a:r>
            <a:r>
              <a:rPr lang="fr-FR" dirty="0"/>
              <a:t>, ce qui donne une idée de l’interaction plus approfondie des destinataires avec les liens présents dans les emails.</a:t>
            </a:r>
          </a:p>
          <a:p>
            <a:pPr lvl="1"/>
            <a:r>
              <a:rPr lang="fr-FR" b="1" dirty="0"/>
              <a:t>Taux de désabonnement</a:t>
            </a:r>
            <a:r>
              <a:rPr lang="fr-FR" dirty="0"/>
              <a:t> : le taux de désabonnement moyen est de 0,05%, ce qui permet de mesurer l’adhésion globale des abonnés au contenu reçu et leur satisfaction continue​.</a:t>
            </a:r>
          </a:p>
          <a:p>
            <a:pPr lvl="1"/>
            <a:r>
              <a:rPr lang="fr-FR" b="1" dirty="0"/>
              <a:t>Performance par jour</a:t>
            </a:r>
            <a:r>
              <a:rPr lang="fr-FR" dirty="0"/>
              <a:t> : en termes de jours d’envoi, le lundi et le samedi affichent les meilleurs taux d’ouverture, tandis que le vendredi et le dimanche sont idéaux pour les conversions, notamment en B2C​. En B2B, le lundi reste le jour le plus performant pour les conversions.</a:t>
            </a:r>
          </a:p>
          <a:p>
            <a:pPr marL="457063" lvl="3" indent="0"/>
            <a:endParaRPr lang="fr-FR" sz="2400" dirty="0"/>
          </a:p>
        </p:txBody>
      </p:sp>
      <p:sp>
        <p:nvSpPr>
          <p:cNvPr id="6" name="Espace réservé du contenu 1"/>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207391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93B38-E115-7653-C9B4-D5718C687DB7}"/>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BFE61F9F-EC32-E241-1C58-85858550A943}"/>
              </a:ext>
            </a:extLst>
          </p:cNvPr>
          <p:cNvSpPr>
            <a:spLocks noGrp="1"/>
          </p:cNvSpPr>
          <p:nvPr>
            <p:ph type="title"/>
          </p:nvPr>
        </p:nvSpPr>
        <p:spPr>
          <a:xfrm>
            <a:off x="-28343" y="0"/>
            <a:ext cx="12188825" cy="987896"/>
          </a:xfrm>
        </p:spPr>
        <p:txBody>
          <a:bodyPr rtlCol="0">
            <a:normAutofit/>
          </a:bodyPr>
          <a:lstStyle/>
          <a:p>
            <a:pPr algn="ctr"/>
            <a:r>
              <a:rPr lang="fr-FR" sz="4800" b="1" dirty="0"/>
              <a:t>Les newsletters </a:t>
            </a:r>
          </a:p>
        </p:txBody>
      </p:sp>
      <p:sp>
        <p:nvSpPr>
          <p:cNvPr id="2" name="Espace réservé du contenu 1">
            <a:extLst>
              <a:ext uri="{FF2B5EF4-FFF2-40B4-BE49-F238E27FC236}">
                <a16:creationId xmlns:a16="http://schemas.microsoft.com/office/drawing/2014/main" id="{05CD1534-1BCF-6C46-EF92-36275F816C0C}"/>
              </a:ext>
            </a:extLst>
          </p:cNvPr>
          <p:cNvSpPr>
            <a:spLocks noGrp="1"/>
          </p:cNvSpPr>
          <p:nvPr>
            <p:ph idx="1"/>
          </p:nvPr>
        </p:nvSpPr>
        <p:spPr>
          <a:xfrm>
            <a:off x="437322" y="1176536"/>
            <a:ext cx="11489635" cy="5681464"/>
          </a:xfrm>
        </p:spPr>
        <p:txBody>
          <a:bodyPr>
            <a:normAutofit lnSpcReduction="10000"/>
          </a:bodyPr>
          <a:lstStyle/>
          <a:p>
            <a:pPr marL="0" lvl="2" indent="0"/>
            <a:r>
              <a:rPr lang="fr-FR" dirty="0"/>
              <a:t> </a:t>
            </a:r>
            <a:r>
              <a:rPr lang="fr-FR" sz="2800" b="1" dirty="0"/>
              <a:t>Les  newsletters :</a:t>
            </a:r>
          </a:p>
          <a:p>
            <a:pPr marL="0" lvl="2" indent="0"/>
            <a:endParaRPr lang="fr-FR" sz="2800" b="1" dirty="0"/>
          </a:p>
          <a:p>
            <a:pPr marL="457063" lvl="3" indent="0"/>
            <a:r>
              <a:rPr lang="fr-FR" sz="2600" dirty="0"/>
              <a:t> </a:t>
            </a:r>
            <a:r>
              <a:rPr lang="fr-FR" sz="2400" dirty="0"/>
              <a:t>RGPD : le droit au désabonnement </a:t>
            </a:r>
          </a:p>
          <a:p>
            <a:pPr marL="457063" lvl="3" indent="0"/>
            <a:endParaRPr lang="fr-FR" sz="2400" dirty="0"/>
          </a:p>
          <a:p>
            <a:pPr marL="914126" lvl="4" indent="0"/>
            <a:r>
              <a:rPr lang="fr-FR" sz="2400" dirty="0"/>
              <a:t> Permettre — et même faciliter — la désinscription d’un mail de diffusion est une obligation légale, encadrée par le règlement sur la protection des données personnelles.</a:t>
            </a:r>
          </a:p>
          <a:p>
            <a:pPr lvl="2"/>
            <a:r>
              <a:rPr lang="fr-FR" sz="2400" dirty="0"/>
              <a:t>Selon le RGPD, tout consentement donné à la réception d’un email marketing doit pouvoir être retiré facilement. Ce droit s’applique pleinement aux campagnes de newsletters : un utilisateur doit pouvoir se désinscrire à tout moment, sans justification, via un lien de désabonnement clair et accessible.</a:t>
            </a:r>
          </a:p>
          <a:p>
            <a:pPr lvl="2"/>
            <a:r>
              <a:rPr lang="fr-FR" sz="2400" dirty="0"/>
              <a:t>Ce principe répond à deux exigences du règlement :</a:t>
            </a:r>
          </a:p>
          <a:p>
            <a:pPr lvl="3"/>
            <a:r>
              <a:rPr lang="fr-FR" sz="2200" dirty="0"/>
              <a:t>Le </a:t>
            </a:r>
            <a:r>
              <a:rPr lang="fr-FR" sz="2200" dirty="0">
                <a:hlinkClick r:id="rId3">
                  <a:extLst>
                    <a:ext uri="{A12FA001-AC4F-418D-AE19-62706E023703}">
                      <ahyp:hlinkClr xmlns:ahyp="http://schemas.microsoft.com/office/drawing/2018/hyperlinkcolor" val="tx"/>
                    </a:ext>
                  </a:extLst>
                </a:hlinkClick>
              </a:rPr>
              <a:t>droit d’opposition</a:t>
            </a:r>
            <a:r>
              <a:rPr lang="fr-FR" sz="2200" dirty="0"/>
              <a:t> : toute personne doit pouvoir s’opposer à tout moment à l’utilisation de ses données à des fins de prospection commerciale.</a:t>
            </a:r>
          </a:p>
          <a:p>
            <a:pPr lvl="3"/>
            <a:r>
              <a:rPr lang="fr-FR" sz="2200" dirty="0"/>
              <a:t>Le retrait du consentement : le désabonnement doit être aussi simple que l’inscription. (processus simple, sans friction, et sans justification)</a:t>
            </a:r>
          </a:p>
          <a:p>
            <a:pPr marL="914126" lvl="4" indent="0"/>
            <a:endParaRPr lang="fr-FR" sz="2400" dirty="0"/>
          </a:p>
        </p:txBody>
      </p:sp>
      <p:sp>
        <p:nvSpPr>
          <p:cNvPr id="6" name="Espace réservé du contenu 1">
            <a:extLst>
              <a:ext uri="{FF2B5EF4-FFF2-40B4-BE49-F238E27FC236}">
                <a16:creationId xmlns:a16="http://schemas.microsoft.com/office/drawing/2014/main" id="{37AA6C1F-73DF-26B5-6E42-DDC956C58A80}"/>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326443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7195F-A55B-6A4E-B6C5-44016E5D5BD4}"/>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F735B4C8-119E-E23E-DE56-B9E361FFE2E2}"/>
              </a:ext>
            </a:extLst>
          </p:cNvPr>
          <p:cNvSpPr>
            <a:spLocks noGrp="1"/>
          </p:cNvSpPr>
          <p:nvPr>
            <p:ph type="title"/>
          </p:nvPr>
        </p:nvSpPr>
        <p:spPr>
          <a:xfrm>
            <a:off x="-28343" y="0"/>
            <a:ext cx="12188825" cy="987896"/>
          </a:xfrm>
        </p:spPr>
        <p:txBody>
          <a:bodyPr rtlCol="0">
            <a:normAutofit/>
          </a:bodyPr>
          <a:lstStyle/>
          <a:p>
            <a:pPr algn="ctr"/>
            <a:r>
              <a:rPr lang="fr-FR" sz="4800" b="1" dirty="0"/>
              <a:t>Les newsletters </a:t>
            </a:r>
          </a:p>
        </p:txBody>
      </p:sp>
      <p:sp>
        <p:nvSpPr>
          <p:cNvPr id="2" name="Espace réservé du contenu 1">
            <a:extLst>
              <a:ext uri="{FF2B5EF4-FFF2-40B4-BE49-F238E27FC236}">
                <a16:creationId xmlns:a16="http://schemas.microsoft.com/office/drawing/2014/main" id="{6B84C2D8-BD0F-11AE-1F85-0C1B07FD7DA3}"/>
              </a:ext>
            </a:extLst>
          </p:cNvPr>
          <p:cNvSpPr>
            <a:spLocks noGrp="1"/>
          </p:cNvSpPr>
          <p:nvPr>
            <p:ph idx="1"/>
          </p:nvPr>
        </p:nvSpPr>
        <p:spPr>
          <a:xfrm>
            <a:off x="397565" y="1176536"/>
            <a:ext cx="11439939" cy="5681464"/>
          </a:xfrm>
        </p:spPr>
        <p:txBody>
          <a:bodyPr>
            <a:normAutofit/>
          </a:bodyPr>
          <a:lstStyle/>
          <a:p>
            <a:pPr marL="0" lvl="2" indent="0"/>
            <a:r>
              <a:rPr lang="fr-FR" dirty="0"/>
              <a:t> </a:t>
            </a:r>
            <a:r>
              <a:rPr lang="fr-FR" sz="2800" b="1" dirty="0"/>
              <a:t>Les newsletters :</a:t>
            </a:r>
          </a:p>
          <a:p>
            <a:pPr marL="0" lvl="2" indent="0"/>
            <a:endParaRPr lang="fr-FR" sz="2800" b="1" dirty="0"/>
          </a:p>
          <a:p>
            <a:pPr lvl="1"/>
            <a:r>
              <a:rPr lang="fr-FR" dirty="0"/>
              <a:t>Le désabonnement ne signifie pas forcément la suppression immédiate des données, mais leur traitement doit changer.</a:t>
            </a:r>
          </a:p>
          <a:p>
            <a:pPr lvl="1"/>
            <a:r>
              <a:rPr lang="fr-FR" dirty="0"/>
              <a:t>Les données ne doivent plus être utilisées à des fins de prospection. Elles doivent être protégées contre toute réutilisation indue.</a:t>
            </a:r>
          </a:p>
          <a:p>
            <a:pPr lvl="1"/>
            <a:r>
              <a:rPr lang="fr-FR" dirty="0"/>
              <a:t>La CNIL peut infliger des amendes administratives en cas de non-respect du RGPD, par exemple :</a:t>
            </a:r>
          </a:p>
          <a:p>
            <a:pPr lvl="2"/>
            <a:r>
              <a:rPr lang="fr-FR" dirty="0"/>
              <a:t>Envoi d'emails non sollicités,</a:t>
            </a:r>
          </a:p>
          <a:p>
            <a:pPr lvl="2"/>
            <a:r>
              <a:rPr lang="fr-FR" dirty="0"/>
              <a:t>Absence de lien de désabonnement,</a:t>
            </a:r>
          </a:p>
          <a:p>
            <a:pPr lvl="2"/>
            <a:r>
              <a:rPr lang="fr-FR" dirty="0"/>
              <a:t>Données conservées sans finalité légitime.</a:t>
            </a:r>
          </a:p>
          <a:p>
            <a:pPr lvl="2"/>
            <a:endParaRPr lang="fr-FR" dirty="0"/>
          </a:p>
          <a:p>
            <a:pPr lvl="1"/>
            <a:r>
              <a:rPr lang="fr-FR" dirty="0"/>
              <a:t>Les sanctions peuvent aller jusqu'à 20 millions d'euros ou 4 % du CA mondial.</a:t>
            </a:r>
          </a:p>
          <a:p>
            <a:pPr lvl="1"/>
            <a:endParaRPr lang="fr-FR" dirty="0"/>
          </a:p>
          <a:p>
            <a:pPr marL="914126" lvl="4" indent="0"/>
            <a:endParaRPr lang="fr-FR" sz="2400" dirty="0"/>
          </a:p>
        </p:txBody>
      </p:sp>
      <p:sp>
        <p:nvSpPr>
          <p:cNvPr id="6" name="Espace réservé du contenu 1">
            <a:extLst>
              <a:ext uri="{FF2B5EF4-FFF2-40B4-BE49-F238E27FC236}">
                <a16:creationId xmlns:a16="http://schemas.microsoft.com/office/drawing/2014/main" id="{E857DACE-C4E3-F9F4-C990-1B430E108D33}"/>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142434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F3E9E-8C91-1358-5069-2D113DDA36DE}"/>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EEA9D74-AF7A-804A-9C2F-A3695EE215F0}"/>
              </a:ext>
            </a:extLst>
          </p:cNvPr>
          <p:cNvSpPr>
            <a:spLocks noGrp="1"/>
          </p:cNvSpPr>
          <p:nvPr>
            <p:ph type="title"/>
          </p:nvPr>
        </p:nvSpPr>
        <p:spPr>
          <a:xfrm>
            <a:off x="-28343" y="0"/>
            <a:ext cx="12188825" cy="987896"/>
          </a:xfrm>
        </p:spPr>
        <p:txBody>
          <a:bodyPr rtlCol="0">
            <a:normAutofit/>
          </a:bodyPr>
          <a:lstStyle/>
          <a:p>
            <a:pPr algn="ctr"/>
            <a:r>
              <a:rPr lang="fr-FR" sz="4800" b="1" dirty="0"/>
              <a:t>Les newsletters </a:t>
            </a:r>
          </a:p>
        </p:txBody>
      </p:sp>
      <p:sp>
        <p:nvSpPr>
          <p:cNvPr id="2" name="Espace réservé du contenu 1">
            <a:extLst>
              <a:ext uri="{FF2B5EF4-FFF2-40B4-BE49-F238E27FC236}">
                <a16:creationId xmlns:a16="http://schemas.microsoft.com/office/drawing/2014/main" id="{35772B24-6CD4-8339-767C-22690BAE3CC9}"/>
              </a:ext>
            </a:extLst>
          </p:cNvPr>
          <p:cNvSpPr>
            <a:spLocks noGrp="1"/>
          </p:cNvSpPr>
          <p:nvPr>
            <p:ph idx="1"/>
          </p:nvPr>
        </p:nvSpPr>
        <p:spPr>
          <a:xfrm>
            <a:off x="487017" y="1176536"/>
            <a:ext cx="11430000" cy="5681464"/>
          </a:xfrm>
        </p:spPr>
        <p:txBody>
          <a:bodyPr>
            <a:normAutofit fontScale="92500" lnSpcReduction="20000"/>
          </a:bodyPr>
          <a:lstStyle/>
          <a:p>
            <a:pPr marL="0" lvl="2" indent="0"/>
            <a:r>
              <a:rPr lang="fr-FR" dirty="0"/>
              <a:t> </a:t>
            </a:r>
            <a:r>
              <a:rPr lang="fr-FR" sz="2800" b="1" dirty="0"/>
              <a:t>Les newsletters :</a:t>
            </a:r>
          </a:p>
          <a:p>
            <a:pPr marL="0" lvl="2" indent="0"/>
            <a:endParaRPr lang="fr-FR" sz="2800" b="1" dirty="0"/>
          </a:p>
          <a:p>
            <a:pPr lvl="1"/>
            <a:r>
              <a:rPr lang="fr-FR" dirty="0"/>
              <a:t>Le RGPD, qu’est-ce que c’est ?</a:t>
            </a:r>
          </a:p>
          <a:p>
            <a:pPr lvl="1"/>
            <a:endParaRPr lang="fr-FR" dirty="0"/>
          </a:p>
          <a:p>
            <a:pPr lvl="2"/>
            <a:r>
              <a:rPr lang="fr-FR" sz="2399" dirty="0"/>
              <a:t>Le règlement général sur la protection des données (RGPD) est un texte réglementaire européen qui harmonise les règles de traitement des données à caractère personnel dans toute l’Union européenne.</a:t>
            </a:r>
          </a:p>
          <a:p>
            <a:pPr lvl="2"/>
            <a:endParaRPr lang="fr-FR" sz="2399" dirty="0"/>
          </a:p>
          <a:p>
            <a:pPr lvl="2"/>
            <a:r>
              <a:rPr lang="fr-FR" sz="2399" dirty="0"/>
              <a:t>Entré en application le 25 mai 2018, il vient renforcer et compléter la loi française « Informatique et Libertés » de 1978, actualisée par la loi du 20 juin 2018 relative à la protection des données personnelles.</a:t>
            </a:r>
          </a:p>
          <a:p>
            <a:pPr lvl="2"/>
            <a:endParaRPr lang="fr-FR" sz="2399" dirty="0"/>
          </a:p>
          <a:p>
            <a:pPr lvl="2"/>
            <a:r>
              <a:rPr lang="fr-FR" sz="2399" dirty="0"/>
              <a:t>Trois objectifs principaux guident le RGPD :</a:t>
            </a:r>
          </a:p>
          <a:p>
            <a:pPr lvl="2"/>
            <a:endParaRPr lang="fr-FR" sz="2399" dirty="0"/>
          </a:p>
          <a:p>
            <a:pPr lvl="3"/>
            <a:r>
              <a:rPr lang="fr-FR" sz="2399" dirty="0"/>
              <a:t>renforcer les droits des personnes,</a:t>
            </a:r>
          </a:p>
          <a:p>
            <a:pPr lvl="3"/>
            <a:r>
              <a:rPr lang="fr-FR" sz="2399" dirty="0"/>
              <a:t>responsabiliser les acteurs traitant des données,</a:t>
            </a:r>
          </a:p>
          <a:p>
            <a:pPr lvl="3"/>
            <a:r>
              <a:rPr lang="fr-FR" sz="2399" dirty="0"/>
              <a:t>crédibiliser la régulation grâce à une coopération renforcée entre les autorités de protection des données.</a:t>
            </a:r>
          </a:p>
          <a:p>
            <a:pPr lvl="1"/>
            <a:endParaRPr lang="fr-FR" dirty="0"/>
          </a:p>
          <a:p>
            <a:pPr lvl="1"/>
            <a:endParaRPr lang="fr-FR" dirty="0"/>
          </a:p>
          <a:p>
            <a:pPr marL="914126" lvl="4" indent="0"/>
            <a:endParaRPr lang="fr-FR" sz="2400" dirty="0"/>
          </a:p>
        </p:txBody>
      </p:sp>
      <p:sp>
        <p:nvSpPr>
          <p:cNvPr id="6" name="Espace réservé du contenu 1">
            <a:extLst>
              <a:ext uri="{FF2B5EF4-FFF2-40B4-BE49-F238E27FC236}">
                <a16:creationId xmlns:a16="http://schemas.microsoft.com/office/drawing/2014/main" id="{A504A8C8-B3CD-1931-7D2F-95E4B28A30F6}"/>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79609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FEC4A-D990-418B-72CF-371F77FB9E77}"/>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4CA39E80-A08D-D0BF-C8BF-CA932A20216E}"/>
              </a:ext>
            </a:extLst>
          </p:cNvPr>
          <p:cNvSpPr>
            <a:spLocks noGrp="1"/>
          </p:cNvSpPr>
          <p:nvPr>
            <p:ph type="title"/>
          </p:nvPr>
        </p:nvSpPr>
        <p:spPr>
          <a:xfrm>
            <a:off x="-28343" y="0"/>
            <a:ext cx="12188825" cy="987896"/>
          </a:xfrm>
        </p:spPr>
        <p:txBody>
          <a:bodyPr rtlCol="0">
            <a:normAutofit/>
          </a:bodyPr>
          <a:lstStyle/>
          <a:p>
            <a:pPr algn="ctr"/>
            <a:r>
              <a:rPr lang="fr-FR" sz="4800" b="1" dirty="0"/>
              <a:t>Les newsletters </a:t>
            </a:r>
          </a:p>
        </p:txBody>
      </p:sp>
      <p:sp>
        <p:nvSpPr>
          <p:cNvPr id="2" name="Espace réservé du contenu 1">
            <a:extLst>
              <a:ext uri="{FF2B5EF4-FFF2-40B4-BE49-F238E27FC236}">
                <a16:creationId xmlns:a16="http://schemas.microsoft.com/office/drawing/2014/main" id="{B3196499-BEA0-8EE1-FE6B-616170EBBE68}"/>
              </a:ext>
            </a:extLst>
          </p:cNvPr>
          <p:cNvSpPr>
            <a:spLocks noGrp="1"/>
          </p:cNvSpPr>
          <p:nvPr>
            <p:ph idx="1"/>
          </p:nvPr>
        </p:nvSpPr>
        <p:spPr>
          <a:xfrm>
            <a:off x="447261" y="1176536"/>
            <a:ext cx="11380304" cy="5681464"/>
          </a:xfrm>
        </p:spPr>
        <p:txBody>
          <a:bodyPr>
            <a:normAutofit fontScale="92500" lnSpcReduction="20000"/>
          </a:bodyPr>
          <a:lstStyle/>
          <a:p>
            <a:pPr marL="0" lvl="2" indent="0"/>
            <a:r>
              <a:rPr lang="fr-FR" dirty="0"/>
              <a:t> </a:t>
            </a:r>
            <a:r>
              <a:rPr lang="fr-FR" sz="2800" b="1" dirty="0"/>
              <a:t>Les newsletters :</a:t>
            </a:r>
          </a:p>
          <a:p>
            <a:pPr marL="0" lvl="2" indent="0"/>
            <a:endParaRPr lang="fr-FR" sz="2800" b="1" dirty="0"/>
          </a:p>
          <a:p>
            <a:pPr lvl="1"/>
            <a:r>
              <a:rPr lang="fr-FR" dirty="0"/>
              <a:t>Données personnelles ?</a:t>
            </a:r>
          </a:p>
          <a:p>
            <a:pPr lvl="1"/>
            <a:endParaRPr lang="fr-FR" dirty="0"/>
          </a:p>
          <a:p>
            <a:pPr lvl="2">
              <a:lnSpc>
                <a:spcPct val="100000"/>
              </a:lnSpc>
            </a:pPr>
            <a:r>
              <a:rPr lang="fr-FR" sz="2400" dirty="0"/>
              <a:t>Une donnée à caractère personnel (ou « donnée personnelle ») est décrite par la Commission nationale de l’informatique et des libertés (CNIL) comme « toute information se rapportant à une personne physique identifiée ou identifiable ».</a:t>
            </a:r>
          </a:p>
          <a:p>
            <a:pPr lvl="1">
              <a:lnSpc>
                <a:spcPct val="100000"/>
              </a:lnSpc>
            </a:pPr>
            <a:endParaRPr lang="fr-FR" dirty="0"/>
          </a:p>
          <a:p>
            <a:pPr lvl="2">
              <a:lnSpc>
                <a:spcPct val="100000"/>
              </a:lnSpc>
            </a:pPr>
            <a:r>
              <a:rPr lang="fr-FR" sz="2400" dirty="0"/>
              <a:t>Il existe deux types d’identification :</a:t>
            </a:r>
          </a:p>
          <a:p>
            <a:pPr lvl="1">
              <a:lnSpc>
                <a:spcPct val="100000"/>
              </a:lnSpc>
            </a:pPr>
            <a:endParaRPr lang="fr-FR" dirty="0"/>
          </a:p>
          <a:p>
            <a:pPr lvl="3">
              <a:lnSpc>
                <a:spcPct val="100000"/>
              </a:lnSpc>
            </a:pPr>
            <a:r>
              <a:rPr lang="fr-FR" sz="2200" dirty="0"/>
              <a:t>l’identification directe (nom et prénom),</a:t>
            </a:r>
          </a:p>
          <a:p>
            <a:pPr lvl="3">
              <a:lnSpc>
                <a:spcPct val="100000"/>
              </a:lnSpc>
            </a:pPr>
            <a:r>
              <a:rPr lang="fr-FR" sz="2200" dirty="0"/>
              <a:t>l’identification indirecte (numéro de téléphones, numéro de sécurité sociale, une adresse postale ou courriel, etc.).</a:t>
            </a:r>
          </a:p>
          <a:p>
            <a:pPr lvl="1">
              <a:lnSpc>
                <a:spcPct val="100000"/>
              </a:lnSpc>
            </a:pPr>
            <a:endParaRPr lang="fr-FR" dirty="0"/>
          </a:p>
          <a:p>
            <a:pPr lvl="1">
              <a:lnSpc>
                <a:spcPct val="100000"/>
              </a:lnSpc>
            </a:pPr>
            <a:r>
              <a:rPr lang="fr-FR" dirty="0"/>
              <a:t>Le traitement de données n’est pas limité à l’informatique : la gestion de fichiers papier est également concernée. À l’inverse, un fichier contenant uniquement des coordonnées d’entreprises n’est pas soumis au RGPD.</a:t>
            </a:r>
          </a:p>
          <a:p>
            <a:pPr lvl="1"/>
            <a:endParaRPr lang="fr-FR" dirty="0"/>
          </a:p>
          <a:p>
            <a:pPr marL="914126" lvl="4" indent="0"/>
            <a:endParaRPr lang="fr-FR" sz="2400" dirty="0"/>
          </a:p>
        </p:txBody>
      </p:sp>
      <p:sp>
        <p:nvSpPr>
          <p:cNvPr id="6" name="Espace réservé du contenu 1">
            <a:extLst>
              <a:ext uri="{FF2B5EF4-FFF2-40B4-BE49-F238E27FC236}">
                <a16:creationId xmlns:a16="http://schemas.microsoft.com/office/drawing/2014/main" id="{0DCA3D26-A6D9-687A-9A44-9C39235E54A5}"/>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424451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2D2EA-48AC-FF10-532F-F92D3E9E06B8}"/>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830B9FC3-AAA5-E775-B00C-CDA66CAC7937}"/>
              </a:ext>
            </a:extLst>
          </p:cNvPr>
          <p:cNvSpPr>
            <a:spLocks noGrp="1"/>
          </p:cNvSpPr>
          <p:nvPr>
            <p:ph type="title"/>
          </p:nvPr>
        </p:nvSpPr>
        <p:spPr>
          <a:xfrm>
            <a:off x="-28343" y="0"/>
            <a:ext cx="12188825" cy="987896"/>
          </a:xfrm>
        </p:spPr>
        <p:txBody>
          <a:bodyPr rtlCol="0">
            <a:normAutofit/>
          </a:bodyPr>
          <a:lstStyle/>
          <a:p>
            <a:pPr algn="ctr"/>
            <a:r>
              <a:rPr lang="fr-FR" sz="4800" b="1" dirty="0"/>
              <a:t>Les newsletters </a:t>
            </a:r>
          </a:p>
        </p:txBody>
      </p:sp>
      <p:sp>
        <p:nvSpPr>
          <p:cNvPr id="2" name="Espace réservé du contenu 1">
            <a:extLst>
              <a:ext uri="{FF2B5EF4-FFF2-40B4-BE49-F238E27FC236}">
                <a16:creationId xmlns:a16="http://schemas.microsoft.com/office/drawing/2014/main" id="{5C167C56-C431-DB5C-A9F8-A9F8B6FD27B4}"/>
              </a:ext>
            </a:extLst>
          </p:cNvPr>
          <p:cNvSpPr>
            <a:spLocks noGrp="1"/>
          </p:cNvSpPr>
          <p:nvPr>
            <p:ph idx="1"/>
          </p:nvPr>
        </p:nvSpPr>
        <p:spPr>
          <a:xfrm>
            <a:off x="327991" y="1176536"/>
            <a:ext cx="11509513" cy="5681464"/>
          </a:xfrm>
        </p:spPr>
        <p:txBody>
          <a:bodyPr>
            <a:normAutofit/>
          </a:bodyPr>
          <a:lstStyle/>
          <a:p>
            <a:pPr marL="0" lvl="2" indent="0"/>
            <a:r>
              <a:rPr lang="fr-FR" dirty="0"/>
              <a:t> </a:t>
            </a:r>
            <a:r>
              <a:rPr lang="fr-FR" sz="2800" b="1" dirty="0"/>
              <a:t>Désinscription newsletters :</a:t>
            </a:r>
          </a:p>
          <a:p>
            <a:pPr marL="0" lvl="2" indent="0"/>
            <a:endParaRPr lang="fr-FR" sz="2800" b="1" dirty="0"/>
          </a:p>
          <a:p>
            <a:pPr marL="457063" lvl="3" indent="0"/>
            <a:r>
              <a:rPr lang="fr-FR" sz="2399" b="1" dirty="0"/>
              <a:t> Comment se désabonner facilement des e-mails promotionnels depuis Gmail, Outlook, </a:t>
            </a:r>
            <a:r>
              <a:rPr lang="fr-FR" sz="2399" b="1" dirty="0" err="1"/>
              <a:t>etc</a:t>
            </a:r>
            <a:endParaRPr lang="fr-FR" sz="2399" b="1" dirty="0"/>
          </a:p>
          <a:p>
            <a:pPr lvl="2"/>
            <a:r>
              <a:rPr lang="fr-FR" sz="2400" dirty="0"/>
              <a:t>La procédure de désinscription est simple et rapide et le temps qu’elle prend dépend du nombre d’e-mails dont vous souhaitez vous débarrasser. Voici comment procéder sur Gmail, Outlook et d’autres plateformes.</a:t>
            </a:r>
          </a:p>
          <a:p>
            <a:pPr lvl="2"/>
            <a:r>
              <a:rPr lang="fr-FR" sz="2400" dirty="0"/>
              <a:t>Quel que soit le service de messagerie que vous utilisez, il existe une méthode universelle pour se désabonner.</a:t>
            </a:r>
          </a:p>
          <a:p>
            <a:pPr lvl="2"/>
            <a:endParaRPr lang="fr-FR" sz="2200" dirty="0"/>
          </a:p>
          <a:p>
            <a:pPr marL="914126" lvl="4" indent="0"/>
            <a:endParaRPr lang="fr-FR" sz="2400" dirty="0"/>
          </a:p>
        </p:txBody>
      </p:sp>
      <p:sp>
        <p:nvSpPr>
          <p:cNvPr id="6" name="Espace réservé du contenu 1">
            <a:extLst>
              <a:ext uri="{FF2B5EF4-FFF2-40B4-BE49-F238E27FC236}">
                <a16:creationId xmlns:a16="http://schemas.microsoft.com/office/drawing/2014/main" id="{217174FD-8E18-6C4C-37FD-9291391E2A83}"/>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235636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22557-CB98-5DFA-5B8C-08C9AB340088}"/>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6F68C032-F26E-BCAB-EA05-322B158E92EF}"/>
              </a:ext>
            </a:extLst>
          </p:cNvPr>
          <p:cNvSpPr>
            <a:spLocks noGrp="1"/>
          </p:cNvSpPr>
          <p:nvPr>
            <p:ph type="title"/>
          </p:nvPr>
        </p:nvSpPr>
        <p:spPr>
          <a:xfrm>
            <a:off x="-28343" y="0"/>
            <a:ext cx="12188825" cy="987896"/>
          </a:xfrm>
        </p:spPr>
        <p:txBody>
          <a:bodyPr rtlCol="0">
            <a:normAutofit/>
          </a:bodyPr>
          <a:lstStyle/>
          <a:p>
            <a:pPr algn="ctr"/>
            <a:r>
              <a:rPr lang="fr-FR" sz="4800" b="1" dirty="0"/>
              <a:t>Les newsletters </a:t>
            </a:r>
          </a:p>
        </p:txBody>
      </p:sp>
      <p:sp>
        <p:nvSpPr>
          <p:cNvPr id="2" name="Espace réservé du contenu 1">
            <a:extLst>
              <a:ext uri="{FF2B5EF4-FFF2-40B4-BE49-F238E27FC236}">
                <a16:creationId xmlns:a16="http://schemas.microsoft.com/office/drawing/2014/main" id="{D8A2FA47-A179-6664-7DA8-6B7555B9FE32}"/>
              </a:ext>
            </a:extLst>
          </p:cNvPr>
          <p:cNvSpPr>
            <a:spLocks noGrp="1"/>
          </p:cNvSpPr>
          <p:nvPr>
            <p:ph idx="1"/>
          </p:nvPr>
        </p:nvSpPr>
        <p:spPr>
          <a:xfrm>
            <a:off x="596348" y="1176536"/>
            <a:ext cx="11261035" cy="5681464"/>
          </a:xfrm>
        </p:spPr>
        <p:txBody>
          <a:bodyPr>
            <a:normAutofit/>
          </a:bodyPr>
          <a:lstStyle/>
          <a:p>
            <a:pPr marL="0" lvl="2" indent="0"/>
            <a:r>
              <a:rPr lang="fr-FR" dirty="0"/>
              <a:t> </a:t>
            </a:r>
            <a:r>
              <a:rPr lang="fr-FR" sz="2800" b="1" dirty="0"/>
              <a:t>Désinscription newsletters :</a:t>
            </a:r>
          </a:p>
          <a:p>
            <a:pPr marL="0" lvl="2" indent="0"/>
            <a:endParaRPr lang="fr-FR" sz="2800" b="1" dirty="0"/>
          </a:p>
          <a:p>
            <a:pPr marL="457063" lvl="3" indent="0"/>
            <a:r>
              <a:rPr lang="fr-FR" sz="2399" b="1" dirty="0"/>
              <a:t> </a:t>
            </a:r>
            <a:r>
              <a:rPr lang="fr-FR" sz="2400" dirty="0"/>
              <a:t>La méthode standard de désinscription consiste à faire défiler le texte jusqu’au bas de l’e-mail sélectionné, à parcourir les petites lignes, à trouver le mot-clé </a:t>
            </a:r>
            <a:r>
              <a:rPr lang="fr-FR" sz="2400" b="1" dirty="0" err="1"/>
              <a:t>Unsubscribe</a:t>
            </a:r>
            <a:r>
              <a:rPr lang="fr-FR" sz="2400" dirty="0"/>
              <a:t> ou </a:t>
            </a:r>
            <a:r>
              <a:rPr lang="fr-FR" sz="2400" b="1" dirty="0"/>
              <a:t>Se désabonner</a:t>
            </a:r>
            <a:r>
              <a:rPr lang="fr-FR" sz="2400" dirty="0"/>
              <a:t> et à cliquer dessus. Il vous faudra peut-être une ou deux secondes pour trouver le lien, mais chaque e-mail promotionnel est tenu de vous proposer cette option.</a:t>
            </a:r>
            <a:endParaRPr lang="fr-FR" sz="2200" dirty="0"/>
          </a:p>
          <a:p>
            <a:pPr marL="914126" lvl="4" indent="0"/>
            <a:endParaRPr lang="fr-FR" sz="2400" dirty="0"/>
          </a:p>
        </p:txBody>
      </p:sp>
      <p:sp>
        <p:nvSpPr>
          <p:cNvPr id="6" name="Espace réservé du contenu 1">
            <a:extLst>
              <a:ext uri="{FF2B5EF4-FFF2-40B4-BE49-F238E27FC236}">
                <a16:creationId xmlns:a16="http://schemas.microsoft.com/office/drawing/2014/main" id="{DD2CD5C2-795F-2FDA-9DBB-7D7AE3F25F9C}"/>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pic>
        <p:nvPicPr>
          <p:cNvPr id="4" name="Image 3" descr="Une image contenant texte, capture d’écran, Police, nombre&#10;&#10;Le contenu généré par l’IA peut être incorrect.">
            <a:extLst>
              <a:ext uri="{FF2B5EF4-FFF2-40B4-BE49-F238E27FC236}">
                <a16:creationId xmlns:a16="http://schemas.microsoft.com/office/drawing/2014/main" id="{4BD56E60-7980-E0EF-937A-2FA4B5704D9F}"/>
              </a:ext>
            </a:extLst>
          </p:cNvPr>
          <p:cNvPicPr>
            <a:picLocks noChangeAspect="1"/>
          </p:cNvPicPr>
          <p:nvPr/>
        </p:nvPicPr>
        <p:blipFill>
          <a:blip r:embed="rId3"/>
          <a:stretch>
            <a:fillRect/>
          </a:stretch>
        </p:blipFill>
        <p:spPr>
          <a:xfrm>
            <a:off x="2715302" y="3789041"/>
            <a:ext cx="6401355" cy="2781541"/>
          </a:xfrm>
          <a:prstGeom prst="rect">
            <a:avLst/>
          </a:prstGeom>
        </p:spPr>
      </p:pic>
      <p:sp>
        <p:nvSpPr>
          <p:cNvPr id="5" name="Rectangle 4">
            <a:extLst>
              <a:ext uri="{FF2B5EF4-FFF2-40B4-BE49-F238E27FC236}">
                <a16:creationId xmlns:a16="http://schemas.microsoft.com/office/drawing/2014/main" id="{E039F901-E041-488A-152E-30DBF22FB0CD}"/>
              </a:ext>
            </a:extLst>
          </p:cNvPr>
          <p:cNvSpPr/>
          <p:nvPr/>
        </p:nvSpPr>
        <p:spPr>
          <a:xfrm>
            <a:off x="5015880" y="5157193"/>
            <a:ext cx="1800200" cy="29986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031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1657</Words>
  <Application>Microsoft Office PowerPoint</Application>
  <PresentationFormat>Grand écran</PresentationFormat>
  <Paragraphs>206</Paragraphs>
  <Slides>24</Slides>
  <Notes>23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24</vt:i4>
      </vt:variant>
    </vt:vector>
  </HeadingPairs>
  <TitlesOfParts>
    <vt:vector size="28" baseType="lpstr">
      <vt:lpstr>Arial</vt:lpstr>
      <vt:lpstr>Calibri</vt:lpstr>
      <vt:lpstr>Calibri Light</vt:lpstr>
      <vt:lpstr>Thème Office</vt:lpstr>
      <vt:lpstr>Club Informatique Gennois</vt:lpstr>
      <vt:lpstr>Sommaire</vt:lpstr>
      <vt:lpstr>Les newsletters </vt:lpstr>
      <vt:lpstr>Les newsletters </vt:lpstr>
      <vt:lpstr>Les newsletters </vt:lpstr>
      <vt:lpstr>Les newsletters </vt:lpstr>
      <vt:lpstr>Les newsletters </vt:lpstr>
      <vt:lpstr>Les newsletters </vt:lpstr>
      <vt:lpstr>Les newsletters </vt:lpstr>
      <vt:lpstr>Les newsletters </vt:lpstr>
      <vt:lpstr>Les newsletters </vt:lpstr>
      <vt:lpstr>Les newsletters </vt:lpstr>
      <vt:lpstr>Les newsletters </vt:lpstr>
      <vt:lpstr>Les newsletters </vt:lpstr>
      <vt:lpstr>Les newsletters </vt:lpstr>
      <vt:lpstr>Les newsletters </vt:lpstr>
      <vt:lpstr>Les newsletters </vt:lpstr>
      <vt:lpstr>Les newsletters </vt:lpstr>
      <vt:lpstr>Les newsletters </vt:lpstr>
      <vt:lpstr>Les emails jetables </vt:lpstr>
      <vt:lpstr>Les emails jetables </vt:lpstr>
      <vt:lpstr>Les emails jetables </vt:lpstr>
      <vt:lpstr>Les emails jetables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ludovic pollier</dc:creator>
  <cp:lastModifiedBy>ludovic pollier</cp:lastModifiedBy>
  <cp:revision>2</cp:revision>
  <cp:lastPrinted>2026-02-11T09:26:40Z</cp:lastPrinted>
  <dcterms:created xsi:type="dcterms:W3CDTF">2026-02-09T17:48:34Z</dcterms:created>
  <dcterms:modified xsi:type="dcterms:W3CDTF">2026-02-11T09:37:25Z</dcterms:modified>
</cp:coreProperties>
</file>