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36"/>
  </p:notesMasterIdLst>
  <p:handoutMasterIdLst>
    <p:handoutMasterId r:id="rId37"/>
  </p:handoutMasterIdLst>
  <p:sldIdLst>
    <p:sldId id="265" r:id="rId5"/>
    <p:sldId id="310" r:id="rId6"/>
    <p:sldId id="341" r:id="rId7"/>
    <p:sldId id="388" r:id="rId8"/>
    <p:sldId id="389" r:id="rId9"/>
    <p:sldId id="390" r:id="rId10"/>
    <p:sldId id="342" r:id="rId11"/>
    <p:sldId id="343" r:id="rId12"/>
    <p:sldId id="349" r:id="rId13"/>
    <p:sldId id="351" r:id="rId14"/>
    <p:sldId id="403" r:id="rId15"/>
    <p:sldId id="373" r:id="rId16"/>
    <p:sldId id="391" r:id="rId17"/>
    <p:sldId id="392" r:id="rId18"/>
    <p:sldId id="375" r:id="rId19"/>
    <p:sldId id="376" r:id="rId20"/>
    <p:sldId id="377" r:id="rId21"/>
    <p:sldId id="378" r:id="rId22"/>
    <p:sldId id="379" r:id="rId23"/>
    <p:sldId id="380" r:id="rId24"/>
    <p:sldId id="402" r:id="rId25"/>
    <p:sldId id="381" r:id="rId26"/>
    <p:sldId id="394" r:id="rId27"/>
    <p:sldId id="393" r:id="rId28"/>
    <p:sldId id="383" r:id="rId29"/>
    <p:sldId id="395" r:id="rId30"/>
    <p:sldId id="396" r:id="rId31"/>
    <p:sldId id="397" r:id="rId32"/>
    <p:sldId id="398" r:id="rId33"/>
    <p:sldId id="399" r:id="rId34"/>
    <p:sldId id="401" r:id="rId35"/>
  </p:sldIdLst>
  <p:sldSz cx="12188825" cy="6858000"/>
  <p:notesSz cx="6797675" cy="9926638"/>
  <p:custDataLst>
    <p:tags r:id="rId38"/>
  </p:custDataLst>
  <p:defaultTextStyle>
    <a:defPPr rtl="0"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39" userDrawn="1">
          <p15:clr>
            <a:srgbClr val="A4A3A4"/>
          </p15:clr>
        </p15:guide>
        <p15:guide id="2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48" autoAdjust="0"/>
    <p:restoredTop sz="89234" autoAdjust="0"/>
  </p:normalViewPr>
  <p:slideViewPr>
    <p:cSldViewPr showGuides="1">
      <p:cViewPr varScale="1">
        <p:scale>
          <a:sx n="73" d="100"/>
          <a:sy n="73" d="100"/>
        </p:scale>
        <p:origin x="835" y="53"/>
      </p:cViewPr>
      <p:guideLst>
        <p:guide pos="3839"/>
        <p:guide orient="horz"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handoutMaster" Target="handoutMasters/handout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4FD0811F-65A0-45DC-A418-D7D88257DA14}" type="datetime1">
              <a:rPr lang="fr-FR" smtClean="0"/>
              <a:pPr algn="r" rtl="0"/>
              <a:t>01/03/2026</a:t>
            </a:fld>
            <a:endParaRPr lang="fr-FR" dirty="0"/>
          </a:p>
        </p:txBody>
      </p:sp>
      <p:sp>
        <p:nvSpPr>
          <p:cNvPr id="4" name="Espace réservé du pied de page 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dirty="0"/>
          </a:p>
        </p:txBody>
      </p:sp>
      <p:sp>
        <p:nvSpPr>
          <p:cNvPr id="5" name="Espace réservé du numéro de diapositive 4"/>
          <p:cNvSpPr>
            <a:spLocks noGrp="1"/>
          </p:cNvSpPr>
          <p:nvPr>
            <p:ph type="sldNum" sz="quarter" idx="3"/>
          </p:nvPr>
        </p:nvSpPr>
        <p:spPr>
          <a:xfrm>
            <a:off x="3850444" y="9428585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D9F912AB-2776-42F2-A957-313FC7EFEDB9}" type="slidenum">
              <a:rPr lang="fr-FR" smtClean="0"/>
              <a:pPr algn="r" rtl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320657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’en-tête 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3" name="Espace réservé de la date 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/>
            </a:lvl1pPr>
          </a:lstStyle>
          <a:p>
            <a:fld id="{869BCCB5-3197-42F0-A23E-FBF35BB6BD6D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4" name="Espace réservé de l’image des diapositives 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fr-FR" noProof="0" dirty="0"/>
          </a:p>
        </p:txBody>
      </p:sp>
      <p:sp>
        <p:nvSpPr>
          <p:cNvPr id="5" name="Espace réservé des notes 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r-FR" noProof="0" dirty="0"/>
              <a:t>Modifiez les styles du texte du masque</a:t>
            </a:r>
          </a:p>
          <a:p>
            <a:pPr lvl="1" rtl="0"/>
            <a:r>
              <a:rPr lang="fr-FR" noProof="0" dirty="0"/>
              <a:t>Deuxième niveau</a:t>
            </a:r>
          </a:p>
          <a:p>
            <a:pPr lvl="2" rtl="0"/>
            <a:r>
              <a:rPr lang="fr-FR" noProof="0" dirty="0"/>
              <a:t>Troisième niveau</a:t>
            </a:r>
          </a:p>
          <a:p>
            <a:pPr lvl="3" rtl="0"/>
            <a:r>
              <a:rPr lang="fr-FR" noProof="0" dirty="0"/>
              <a:t>Quatrième niveau</a:t>
            </a:r>
          </a:p>
          <a:p>
            <a:pPr lvl="4" rtl="0"/>
            <a:r>
              <a:rPr lang="fr-FR" noProof="0" dirty="0"/>
              <a:t>Cinquième niveau</a:t>
            </a:r>
          </a:p>
        </p:txBody>
      </p:sp>
      <p:sp>
        <p:nvSpPr>
          <p:cNvPr id="6" name="Espace réservé du pied de page 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fr-FR" noProof="0" dirty="0"/>
          </a:p>
        </p:txBody>
      </p:sp>
      <p:sp>
        <p:nvSpPr>
          <p:cNvPr id="7" name="Espace réservé du numéro de diapositive 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rtl="0">
              <a:defRPr sz="1200"/>
            </a:lvl1pPr>
          </a:lstStyle>
          <a:p>
            <a:fld id="{F93199CD-3E1B-4AE6-990F-76F925F5EA9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765798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554467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dirty="0"/>
              <a:t>Le menu : en haut se trouve les différents items du menu : fichier, édition, sélection, Affichage, Image, Calque, Couleurs, Outils, Filtres, Fenêtres, Aide.</a:t>
            </a:r>
          </a:p>
          <a:p>
            <a:r>
              <a:rPr lang="fr-FR" dirty="0"/>
              <a:t>Les outils : c’est ici que vous sélectionnez un outil pour effectuer une modification d’image. C’est là aussi que vous gérez les couleurs de premier-plan et d’arrière-plan.</a:t>
            </a:r>
          </a:p>
          <a:p>
            <a:r>
              <a:rPr lang="fr-FR" dirty="0"/>
              <a:t>Le document : au milieu se trouve la zone de retouche avec votre ou vos photographie(s).</a:t>
            </a:r>
          </a:p>
          <a:p>
            <a:r>
              <a:rPr lang="fr-FR" dirty="0"/>
              <a:t>Les calques : il constitue le cœur de votre retouche d’image. Vous avez ici tous les calques qui composent votre document GIMP.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423849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8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536542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05124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10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155487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5A5D05-FF79-16D7-C0F4-208E415C05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>
            <a:extLst>
              <a:ext uri="{FF2B5EF4-FFF2-40B4-BE49-F238E27FC236}">
                <a16:creationId xmlns:a16="http://schemas.microsoft.com/office/drawing/2014/main" id="{6E800C55-E8E6-4D71-D6BA-72EED7B468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>
            <a:extLst>
              <a:ext uri="{FF2B5EF4-FFF2-40B4-BE49-F238E27FC236}">
                <a16:creationId xmlns:a16="http://schemas.microsoft.com/office/drawing/2014/main" id="{5842AC51-6C42-BA03-37F0-488EF75546B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20AF03E-3853-0698-FBBB-BAFDE51669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fr-FR" smtClean="0"/>
              <a:pPr/>
              <a:t>11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600135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3603" y="1122363"/>
            <a:ext cx="9141619" cy="2387600"/>
          </a:xfrm>
        </p:spPr>
        <p:txBody>
          <a:bodyPr anchor="b"/>
          <a:lstStyle>
            <a:lvl1pPr algn="ctr"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3603" y="3602038"/>
            <a:ext cx="9141619" cy="1655762"/>
          </a:xfrm>
        </p:spPr>
        <p:txBody>
          <a:bodyPr/>
          <a:lstStyle>
            <a:lvl1pPr marL="0" indent="0" algn="ctr">
              <a:buNone/>
              <a:defRPr sz="2399"/>
            </a:lvl1pPr>
            <a:lvl2pPr marL="457063" indent="0" algn="ctr">
              <a:buNone/>
              <a:defRPr sz="1999"/>
            </a:lvl2pPr>
            <a:lvl3pPr marL="914126" indent="0" algn="ctr">
              <a:buNone/>
              <a:defRPr sz="1799"/>
            </a:lvl3pPr>
            <a:lvl4pPr marL="1371189" indent="0" algn="ctr">
              <a:buNone/>
              <a:defRPr sz="1600"/>
            </a:lvl4pPr>
            <a:lvl5pPr marL="1828251" indent="0" algn="ctr">
              <a:buNone/>
              <a:defRPr sz="1600"/>
            </a:lvl5pPr>
            <a:lvl6pPr marL="2285314" indent="0" algn="ctr">
              <a:buNone/>
              <a:defRPr sz="1600"/>
            </a:lvl6pPr>
            <a:lvl7pPr marL="2742377" indent="0" algn="ctr">
              <a:buNone/>
              <a:defRPr sz="1600"/>
            </a:lvl7pPr>
            <a:lvl8pPr marL="3199440" indent="0" algn="ctr">
              <a:buNone/>
              <a:defRPr sz="1600"/>
            </a:lvl8pPr>
            <a:lvl9pPr marL="3656503" indent="0" algn="ctr">
              <a:buNone/>
              <a:defRPr sz="1600"/>
            </a:lvl9pPr>
          </a:lstStyle>
          <a:p>
            <a:r>
              <a:rPr lang="fr-FR"/>
              <a:t>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30512-3673-46FF-94F6-3A5215EE18B5}" type="datetimeFigureOut">
              <a:rPr lang="fr-FR" smtClean="0"/>
              <a:t>01/03/2026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B2531-13F8-48DA-8551-BABE34697D4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099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9FE22-A35D-4AA5-9ED0-CA5AA0D08EE7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478235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2628" y="365125"/>
            <a:ext cx="2628215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7982" y="365125"/>
            <a:ext cx="7732286" cy="5811838"/>
          </a:xfrm>
        </p:spPr>
        <p:txBody>
          <a:bodyPr vert="eaVert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D50EC-F18A-4356-A82F-ED015F56C2C6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087441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AB5196-52B1-4918-B153-34A0C9A4A7AD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8917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633" y="1709739"/>
            <a:ext cx="10512862" cy="2852737"/>
          </a:xfrm>
        </p:spPr>
        <p:txBody>
          <a:bodyPr anchor="b"/>
          <a:lstStyle>
            <a:lvl1pPr>
              <a:defRPr sz="5998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633" y="4589464"/>
            <a:ext cx="10512862" cy="1500187"/>
          </a:xfrm>
        </p:spPr>
        <p:txBody>
          <a:bodyPr/>
          <a:lstStyle>
            <a:lvl1pPr marL="0" indent="0">
              <a:buNone/>
              <a:defRPr sz="2399">
                <a:solidFill>
                  <a:schemeClr val="tx1">
                    <a:tint val="75000"/>
                  </a:schemeClr>
                </a:solidFill>
              </a:defRPr>
            </a:lvl1pPr>
            <a:lvl2pPr marL="457063" indent="0">
              <a:buNone/>
              <a:defRPr sz="19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32688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798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0592" y="1825625"/>
            <a:ext cx="5180251" cy="435133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17870C-A0A5-4D92-B86D-C2791EFA3A23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108132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569" y="365126"/>
            <a:ext cx="10512862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570" y="1681163"/>
            <a:ext cx="5156444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570" y="2505075"/>
            <a:ext cx="5156444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0593" y="1681163"/>
            <a:ext cx="5181838" cy="823912"/>
          </a:xfrm>
        </p:spPr>
        <p:txBody>
          <a:bodyPr anchor="b"/>
          <a:lstStyle>
            <a:lvl1pPr marL="0" indent="0">
              <a:buNone/>
              <a:defRPr sz="2399" b="1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0593" y="2505075"/>
            <a:ext cx="5181838" cy="3684588"/>
          </a:xfrm>
        </p:spPr>
        <p:txBody>
          <a:bodyPr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2A7B89-83CE-4355-8D19-9AD5D8179E27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noProof="0" smtClean="0"/>
              <a:pPr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125050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406553-4B01-4903-B663-70E503E45D52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41248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3045D-8AE6-4E47-932F-47FA387FEA34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811416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399"/>
            </a:lvl3pPr>
            <a:lvl4pPr>
              <a:defRPr sz="1999"/>
            </a:lvl4pPr>
            <a:lvl5pPr>
              <a:defRPr sz="1999"/>
            </a:lvl5pPr>
            <a:lvl6pPr>
              <a:defRPr sz="1999"/>
            </a:lvl6pPr>
            <a:lvl7pPr>
              <a:defRPr sz="1999"/>
            </a:lvl7pPr>
            <a:lvl8pPr>
              <a:defRPr sz="1999"/>
            </a:lvl8pPr>
            <a:lvl9pPr>
              <a:defRPr sz="1999"/>
            </a:lvl9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2C9DA-93FE-4DDE-8920-2C8AB1F5E18A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348851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570" y="457200"/>
            <a:ext cx="3931213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1838" y="987426"/>
            <a:ext cx="6170593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063" indent="0">
              <a:buNone/>
              <a:defRPr sz="2799"/>
            </a:lvl2pPr>
            <a:lvl3pPr marL="914126" indent="0">
              <a:buNone/>
              <a:defRPr sz="2399"/>
            </a:lvl3pPr>
            <a:lvl4pPr marL="1371189" indent="0">
              <a:buNone/>
              <a:defRPr sz="1999"/>
            </a:lvl4pPr>
            <a:lvl5pPr marL="1828251" indent="0">
              <a:buNone/>
              <a:defRPr sz="1999"/>
            </a:lvl5pPr>
            <a:lvl6pPr marL="2285314" indent="0">
              <a:buNone/>
              <a:defRPr sz="1999"/>
            </a:lvl6pPr>
            <a:lvl7pPr marL="2742377" indent="0">
              <a:buNone/>
              <a:defRPr sz="1999"/>
            </a:lvl7pPr>
            <a:lvl8pPr marL="3199440" indent="0">
              <a:buNone/>
              <a:defRPr sz="1999"/>
            </a:lvl8pPr>
            <a:lvl9pPr marL="3656503" indent="0">
              <a:buNone/>
              <a:defRPr sz="1999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570" y="2057400"/>
            <a:ext cx="393121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fr-FR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002A6A-F78C-474F-BA6B-17AE42EC613D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fr-FR" noProof="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A013F82-EE5E-44EE-A61D-E31C6657F26F}" type="slidenum">
              <a:rPr lang="fr-FR" noProof="0" smtClean="0"/>
              <a:pPr rtl="0"/>
              <a:t>‹N°›</a:t>
            </a:fld>
            <a:endParaRPr lang="fr-FR" noProof="0" dirty="0"/>
          </a:p>
        </p:txBody>
      </p:sp>
    </p:spTree>
    <p:extLst>
      <p:ext uri="{BB962C8B-B14F-4D97-AF65-F5344CB8AC3E}">
        <p14:creationId xmlns:p14="http://schemas.microsoft.com/office/powerpoint/2010/main" val="2385374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7982" y="365126"/>
            <a:ext cx="1051286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7982" y="1825625"/>
            <a:ext cx="1051286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7982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406553-4B01-4903-B663-70E503E45D52}" type="datetime1">
              <a:rPr lang="fr-FR" smtClean="0"/>
              <a:pPr/>
              <a:t>01/03/2026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7549" y="6356351"/>
            <a:ext cx="4113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fr-FR" noProof="0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08357" y="6356351"/>
            <a:ext cx="274248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13F82-EE5E-44EE-A61D-E31C6657F26F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63376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126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31" indent="-228531" algn="l" defTabSz="914126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+mn-lt"/>
          <a:ea typeface="+mn-ea"/>
          <a:cs typeface="+mn-cs"/>
        </a:defRPr>
      </a:lvl1pPr>
      <a:lvl2pPr marL="68559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399" kern="1200">
          <a:solidFill>
            <a:schemeClr val="tx1"/>
          </a:solidFill>
          <a:latin typeface="+mn-lt"/>
          <a:ea typeface="+mn-ea"/>
          <a:cs typeface="+mn-cs"/>
        </a:defRPr>
      </a:lvl2pPr>
      <a:lvl3pPr marL="1142657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99" kern="1200">
          <a:solidFill>
            <a:schemeClr val="tx1"/>
          </a:solidFill>
          <a:latin typeface="+mn-lt"/>
          <a:ea typeface="+mn-ea"/>
          <a:cs typeface="+mn-cs"/>
        </a:defRPr>
      </a:lvl3pPr>
      <a:lvl4pPr marL="1599720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2056783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513846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970908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427971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885034" indent="-228531" algn="l" defTabSz="914126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914126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 2"/>
          <p:cNvSpPr>
            <a:spLocks noGrp="1"/>
          </p:cNvSpPr>
          <p:nvPr>
            <p:ph type="ctrTitle"/>
          </p:nvPr>
        </p:nvSpPr>
        <p:spPr>
          <a:xfrm>
            <a:off x="549796" y="1061243"/>
            <a:ext cx="11161240" cy="1727448"/>
          </a:xfrm>
        </p:spPr>
        <p:txBody>
          <a:bodyPr rtlCol="0"/>
          <a:lstStyle/>
          <a:p>
            <a:pPr algn="ctr" rtl="0"/>
            <a:r>
              <a:rPr lang="fr-FR" dirty="0">
                <a:solidFill>
                  <a:srgbClr val="FF0000"/>
                </a:solidFill>
              </a:rPr>
              <a:t>C</a:t>
            </a:r>
            <a:r>
              <a:rPr lang="fr-FR" dirty="0"/>
              <a:t>lub </a:t>
            </a:r>
            <a:r>
              <a:rPr lang="fr-FR" dirty="0">
                <a:solidFill>
                  <a:srgbClr val="FF0000"/>
                </a:solidFill>
              </a:rPr>
              <a:t>I</a:t>
            </a:r>
            <a:r>
              <a:rPr lang="fr-FR" dirty="0"/>
              <a:t>nformatique </a:t>
            </a:r>
            <a:r>
              <a:rPr lang="fr-FR" dirty="0" err="1">
                <a:solidFill>
                  <a:srgbClr val="FF0000"/>
                </a:solidFill>
              </a:rPr>
              <a:t>G</a:t>
            </a:r>
            <a:r>
              <a:rPr lang="fr-FR" dirty="0" err="1"/>
              <a:t>ennois</a:t>
            </a:r>
            <a:endParaRPr lang="fr-FR" dirty="0"/>
          </a:p>
        </p:txBody>
      </p:sp>
      <p:sp>
        <p:nvSpPr>
          <p:cNvPr id="4" name="Sous-titre 3"/>
          <p:cNvSpPr>
            <a:spLocks noGrp="1"/>
          </p:cNvSpPr>
          <p:nvPr>
            <p:ph type="subTitle" idx="1"/>
          </p:nvPr>
        </p:nvSpPr>
        <p:spPr>
          <a:xfrm>
            <a:off x="1845940" y="4077072"/>
            <a:ext cx="8229600" cy="1219200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3600" dirty="0"/>
              <a:t>Atelier – </a:t>
            </a:r>
            <a:r>
              <a:rPr lang="fr-FR" sz="3600" dirty="0" err="1"/>
              <a:t>Gimp</a:t>
            </a:r>
            <a:r>
              <a:rPr lang="fr-FR" sz="3600" dirty="0"/>
              <a:t> – Partie 1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6780" y="3645024"/>
            <a:ext cx="2956816" cy="2920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05780" y="198748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Utilisation – Outils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7828" y="2705416"/>
            <a:ext cx="7299015" cy="2235752"/>
          </a:xfrm>
        </p:spPr>
        <p:txBody>
          <a:bodyPr>
            <a:normAutofit/>
          </a:bodyPr>
          <a:lstStyle/>
          <a:p>
            <a:r>
              <a:rPr lang="fr-FR" dirty="0"/>
              <a:t>Permet d’accéder à certains outils de la palette d’outils.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36843" y="692696"/>
            <a:ext cx="3908836" cy="5117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18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FC454B-D768-B715-0A0C-1CC4B5F22E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>
            <a:extLst>
              <a:ext uri="{FF2B5EF4-FFF2-40B4-BE49-F238E27FC236}">
                <a16:creationId xmlns:a16="http://schemas.microsoft.com/office/drawing/2014/main" id="{726A8035-D59E-CE01-A289-BF6ED74A64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772" y="188640"/>
            <a:ext cx="11855053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Exercice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CBA5C44-2E54-67C0-76DF-B044D8A156A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7828" y="2705416"/>
            <a:ext cx="11161240" cy="2235752"/>
          </a:xfrm>
        </p:spPr>
        <p:txBody>
          <a:bodyPr>
            <a:normAutofit/>
          </a:bodyPr>
          <a:lstStyle/>
          <a:p>
            <a:r>
              <a:rPr lang="fr-FR" dirty="0"/>
              <a:t>Nous allons récupérer proprement un personnage sur une photo et la mettre sur une autre</a:t>
            </a:r>
          </a:p>
          <a:p>
            <a:r>
              <a:rPr lang="fr-FR" dirty="0"/>
              <a:t>Le but est d’avoir une photo finale comme si elle avait été prise comme ça</a:t>
            </a:r>
          </a:p>
        </p:txBody>
      </p:sp>
    </p:spTree>
    <p:extLst>
      <p:ext uri="{BB962C8B-B14F-4D97-AF65-F5344CB8AC3E}">
        <p14:creationId xmlns:p14="http://schemas.microsoft.com/office/powerpoint/2010/main" val="376329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4861047" cy="4824535"/>
          </a:xfrm>
        </p:spPr>
        <p:txBody>
          <a:bodyPr>
            <a:normAutofit/>
          </a:bodyPr>
          <a:lstStyle/>
          <a:p>
            <a:r>
              <a:rPr lang="fr-FR" b="0" dirty="0">
                <a:effectLst/>
              </a:rPr>
              <a:t>Vous avez pris une belle photo, mais l’arrière-plan ne vous convient pas ?</a:t>
            </a:r>
          </a:p>
          <a:p>
            <a:endParaRPr lang="fr-FR" dirty="0"/>
          </a:p>
          <a:p>
            <a:r>
              <a:rPr lang="fr-FR" b="0" dirty="0">
                <a:effectLst/>
              </a:rPr>
              <a:t>Dans mon exemple, je vais partir d’une image d’une femme que je vais intégrer sur une plage 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0316" y="980728"/>
            <a:ext cx="6816756" cy="5112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3783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11413775" cy="4824535"/>
          </a:xfrm>
        </p:spPr>
        <p:txBody>
          <a:bodyPr>
            <a:normAutofit/>
          </a:bodyPr>
          <a:lstStyle/>
          <a:p>
            <a:r>
              <a:rPr lang="fr-FR" dirty="0"/>
              <a:t>Pour ouvrir une image avec </a:t>
            </a:r>
            <a:r>
              <a:rPr lang="fr-FR" dirty="0" err="1"/>
              <a:t>Gimp</a:t>
            </a:r>
            <a:r>
              <a:rPr lang="fr-FR" dirty="0"/>
              <a:t>, cliquer sur « Fichier » et ensuite « Ouvrir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97C6BE8-00FD-77DE-5F3B-1962A421B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2204864"/>
            <a:ext cx="3267531" cy="2705478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3694B9E7-B420-B51E-9AF8-37C1170948E7}"/>
              </a:ext>
            </a:extLst>
          </p:cNvPr>
          <p:cNvSpPr/>
          <p:nvPr/>
        </p:nvSpPr>
        <p:spPr>
          <a:xfrm>
            <a:off x="2926060" y="3068960"/>
            <a:ext cx="3312368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3087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11413775" cy="4824535"/>
          </a:xfrm>
        </p:spPr>
        <p:txBody>
          <a:bodyPr>
            <a:normAutofit/>
          </a:bodyPr>
          <a:lstStyle/>
          <a:p>
            <a:r>
              <a:rPr lang="fr-FR" dirty="0"/>
              <a:t>Une nouvelle fenêtre s’ouvre et cliquer dans le menu de droite sur « Pictures »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Cliquer ensuite sur « GIMP_Partie1_1.png » et sur « Ouvrir », l’image s’affiche dans </a:t>
            </a:r>
            <a:r>
              <a:rPr lang="fr-FR" dirty="0" err="1"/>
              <a:t>Gimp</a:t>
            </a:r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D5F5F21-20FF-4F26-B183-4A004B007C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2084" y="1767329"/>
            <a:ext cx="3324689" cy="309605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47051EF-8D00-33F9-61B6-E9568A281AC8}"/>
              </a:ext>
            </a:extLst>
          </p:cNvPr>
          <p:cNvSpPr/>
          <p:nvPr/>
        </p:nvSpPr>
        <p:spPr>
          <a:xfrm>
            <a:off x="3142084" y="3789040"/>
            <a:ext cx="1152128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2591400-79B5-A620-F842-E0A6AD011802}"/>
              </a:ext>
            </a:extLst>
          </p:cNvPr>
          <p:cNvSpPr/>
          <p:nvPr/>
        </p:nvSpPr>
        <p:spPr>
          <a:xfrm>
            <a:off x="4612934" y="2713703"/>
            <a:ext cx="1625493" cy="36004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4857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11413775" cy="4824535"/>
          </a:xfrm>
        </p:spPr>
        <p:txBody>
          <a:bodyPr>
            <a:normAutofit/>
          </a:bodyPr>
          <a:lstStyle/>
          <a:p>
            <a:r>
              <a:rPr lang="fr-FR" dirty="0"/>
              <a:t>Pour ce faire, je dois commencer par </a:t>
            </a:r>
            <a:r>
              <a:rPr lang="fr-FR" b="1" dirty="0"/>
              <a:t>détourer l’élément de la photo</a:t>
            </a:r>
            <a:r>
              <a:rPr lang="fr-FR" dirty="0"/>
              <a:t> à l’aide de </a:t>
            </a:r>
            <a:r>
              <a:rPr lang="fr-FR" b="1" dirty="0"/>
              <a:t>l’outil ciseaux intelligents.</a:t>
            </a:r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360" y="2276872"/>
            <a:ext cx="11109591" cy="364999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86402F14-34DC-1E10-9277-C61A9C15EC29}"/>
              </a:ext>
            </a:extLst>
          </p:cNvPr>
          <p:cNvSpPr/>
          <p:nvPr/>
        </p:nvSpPr>
        <p:spPr>
          <a:xfrm>
            <a:off x="3790156" y="2564904"/>
            <a:ext cx="2376264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BC54F86-27D8-4E0B-329F-5CFE6130432B}"/>
              </a:ext>
            </a:extLst>
          </p:cNvPr>
          <p:cNvSpPr/>
          <p:nvPr/>
        </p:nvSpPr>
        <p:spPr>
          <a:xfrm>
            <a:off x="6117956" y="4005064"/>
            <a:ext cx="2280712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3416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11413775" cy="4824535"/>
          </a:xfrm>
        </p:spPr>
        <p:txBody>
          <a:bodyPr>
            <a:normAutofit/>
          </a:bodyPr>
          <a:lstStyle/>
          <a:p>
            <a:r>
              <a:rPr lang="fr-FR" dirty="0"/>
              <a:t>Je dois ensuite </a:t>
            </a:r>
            <a:r>
              <a:rPr lang="fr-FR" b="1" dirty="0"/>
              <a:t>cliquer sur la photo</a:t>
            </a:r>
            <a:r>
              <a:rPr lang="fr-FR" dirty="0"/>
              <a:t> à l’endroit où je souhaite commencer le </a:t>
            </a:r>
            <a:r>
              <a:rPr lang="fr-FR" b="1" dirty="0"/>
              <a:t>tracé</a:t>
            </a:r>
            <a:r>
              <a:rPr lang="fr-FR" dirty="0"/>
              <a:t>. </a:t>
            </a:r>
          </a:p>
          <a:p>
            <a:r>
              <a:rPr lang="fr-FR" dirty="0"/>
              <a:t>Puis je réalise plus ou moins de </a:t>
            </a:r>
            <a:r>
              <a:rPr lang="fr-FR" b="1" dirty="0"/>
              <a:t>clic </a:t>
            </a:r>
            <a:r>
              <a:rPr lang="fr-FR" dirty="0"/>
              <a:t>autour de l’élément selon la complexité du </a:t>
            </a:r>
            <a:r>
              <a:rPr lang="fr-FR" b="1" dirty="0"/>
              <a:t>contour </a:t>
            </a:r>
            <a:r>
              <a:rPr lang="fr-FR" dirty="0"/>
              <a:t>(ça affiche des points blanc). </a:t>
            </a:r>
          </a:p>
          <a:p>
            <a:r>
              <a:rPr lang="fr-FR" dirty="0"/>
              <a:t>Sachez que si un clic est mal positionné ou manquant, vous pourrez le </a:t>
            </a:r>
            <a:r>
              <a:rPr lang="fr-FR" b="1" dirty="0"/>
              <a:t>modifier</a:t>
            </a:r>
            <a:r>
              <a:rPr lang="fr-FR" dirty="0"/>
              <a:t> avant de</a:t>
            </a:r>
            <a:r>
              <a:rPr lang="fr-FR" b="1" dirty="0"/>
              <a:t> valider la sélection</a:t>
            </a:r>
            <a:r>
              <a:rPr lang="fr-FR" dirty="0"/>
              <a:t>. </a:t>
            </a:r>
          </a:p>
          <a:p>
            <a:r>
              <a:rPr lang="fr-FR" dirty="0"/>
              <a:t>Une fois que j’ai fait tout </a:t>
            </a:r>
            <a:r>
              <a:rPr lang="fr-FR" b="1" dirty="0"/>
              <a:t>le tour de l’élément</a:t>
            </a:r>
            <a:r>
              <a:rPr lang="fr-FR" dirty="0"/>
              <a:t> et que je suis revenu à </a:t>
            </a:r>
            <a:r>
              <a:rPr lang="fr-FR" b="1" dirty="0"/>
              <a:t>l’endroit du premier clic</a:t>
            </a:r>
            <a:r>
              <a:rPr lang="fr-FR" dirty="0"/>
              <a:t>, si le </a:t>
            </a:r>
            <a:r>
              <a:rPr lang="fr-FR" b="1" dirty="0"/>
              <a:t>tracé </a:t>
            </a:r>
            <a:r>
              <a:rPr lang="fr-FR" dirty="0"/>
              <a:t>me convient, je peux </a:t>
            </a:r>
            <a:r>
              <a:rPr lang="fr-FR" b="1" dirty="0"/>
              <a:t>appuyer sur la touche Entrée. </a:t>
            </a:r>
          </a:p>
          <a:p>
            <a:r>
              <a:rPr lang="fr-FR" dirty="0"/>
              <a:t>Les points disparait et des traits pointillés s’affichent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31465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78084" y="1055322"/>
            <a:ext cx="4361662" cy="546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6192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4015" y="1176536"/>
            <a:ext cx="2531685" cy="5529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9242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909836" y="2060848"/>
            <a:ext cx="9901607" cy="3024336"/>
          </a:xfrm>
        </p:spPr>
        <p:txBody>
          <a:bodyPr>
            <a:normAutofit/>
          </a:bodyPr>
          <a:lstStyle/>
          <a:p>
            <a:r>
              <a:rPr lang="fr-FR" dirty="0"/>
              <a:t>Une fois la </a:t>
            </a:r>
            <a:r>
              <a:rPr lang="fr-FR" b="1" dirty="0"/>
              <a:t>sélection fixée,</a:t>
            </a:r>
            <a:r>
              <a:rPr lang="fr-FR" dirty="0"/>
              <a:t> je la </a:t>
            </a:r>
            <a:r>
              <a:rPr lang="fr-FR" b="1" dirty="0"/>
              <a:t>copie </a:t>
            </a:r>
            <a:r>
              <a:rPr lang="fr-FR" dirty="0"/>
              <a:t>ou je la </a:t>
            </a:r>
            <a:r>
              <a:rPr lang="fr-FR" b="1" dirty="0"/>
              <a:t>coupe </a:t>
            </a:r>
            <a:r>
              <a:rPr lang="fr-FR" dirty="0"/>
              <a:t>à l’aide du </a:t>
            </a:r>
            <a:r>
              <a:rPr lang="fr-FR" b="1" dirty="0"/>
              <a:t>raccourci clavier Ctrl + C ou Ctrl + X.</a:t>
            </a:r>
            <a:r>
              <a:rPr lang="fr-FR" dirty="0"/>
              <a:t> </a:t>
            </a:r>
          </a:p>
          <a:p>
            <a:endParaRPr lang="fr-FR" dirty="0"/>
          </a:p>
          <a:p>
            <a:r>
              <a:rPr lang="fr-FR" dirty="0"/>
              <a:t>Si vous n’êtes pas à l’aise avec cela, vous pouvez également </a:t>
            </a:r>
            <a:r>
              <a:rPr lang="fr-FR" b="1" dirty="0"/>
              <a:t>réaliser un clic droit</a:t>
            </a:r>
            <a:r>
              <a:rPr lang="fr-FR" dirty="0"/>
              <a:t> sur l’élément et </a:t>
            </a:r>
            <a:r>
              <a:rPr lang="fr-FR" b="1" dirty="0"/>
              <a:t>choisir Edition</a:t>
            </a:r>
            <a:r>
              <a:rPr lang="fr-FR" dirty="0"/>
              <a:t> puis </a:t>
            </a:r>
            <a:r>
              <a:rPr lang="fr-FR" b="1" dirty="0"/>
              <a:t>Copier</a:t>
            </a:r>
            <a:r>
              <a:rPr lang="fr-FR" dirty="0"/>
              <a:t>.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45346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629916" y="476672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6000" dirty="0"/>
              <a:t>Sommaire</a:t>
            </a:r>
          </a:p>
        </p:txBody>
      </p:sp>
      <p:sp>
        <p:nvSpPr>
          <p:cNvPr id="14" name="Espace réservé du contenu 13"/>
          <p:cNvSpPr>
            <a:spLocks noGrp="1"/>
          </p:cNvSpPr>
          <p:nvPr>
            <p:ph idx="1"/>
          </p:nvPr>
        </p:nvSpPr>
        <p:spPr>
          <a:xfrm>
            <a:off x="3430116" y="3068960"/>
            <a:ext cx="5976664" cy="2088232"/>
          </a:xfrm>
        </p:spPr>
        <p:txBody>
          <a:bodyPr rtlCol="0">
            <a:noAutofit/>
          </a:bodyPr>
          <a:lstStyle/>
          <a:p>
            <a:r>
              <a:rPr lang="fr-FR" sz="3600" b="1" dirty="0" err="1"/>
              <a:t>Gimp</a:t>
            </a:r>
            <a:r>
              <a:rPr lang="fr-FR" sz="3600" b="1" dirty="0"/>
              <a:t> ?</a:t>
            </a:r>
          </a:p>
          <a:p>
            <a:r>
              <a:rPr lang="fr-FR" sz="3600" b="1" dirty="0"/>
              <a:t>Comment l’utiliser ?</a:t>
            </a:r>
          </a:p>
          <a:p>
            <a:r>
              <a:rPr lang="fr-FR" sz="3600" b="1" dirty="0"/>
              <a:t>Retravailler une photo</a:t>
            </a:r>
          </a:p>
          <a:p>
            <a:endParaRPr lang="fr-FR" sz="3600" b="1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772" y="4293096"/>
            <a:ext cx="2160240" cy="2133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11485783" cy="4824535"/>
          </a:xfrm>
        </p:spPr>
        <p:txBody>
          <a:bodyPr>
            <a:normAutofit/>
          </a:bodyPr>
          <a:lstStyle/>
          <a:p>
            <a:r>
              <a:rPr lang="fr-FR" dirty="0"/>
              <a:t>Ensuite il me suffira </a:t>
            </a:r>
            <a:r>
              <a:rPr lang="fr-FR" b="1" dirty="0"/>
              <a:t>d’ouvrir une image de fond</a:t>
            </a:r>
            <a:r>
              <a:rPr lang="fr-FR" dirty="0"/>
              <a:t> à l’aide du </a:t>
            </a:r>
            <a:r>
              <a:rPr lang="fr-FR" b="1" dirty="0"/>
              <a:t>menu Fichier / Ouvrir</a:t>
            </a:r>
            <a:r>
              <a:rPr lang="fr-FR" dirty="0"/>
              <a:t>. </a:t>
            </a:r>
          </a:p>
          <a:p>
            <a:r>
              <a:rPr lang="fr-FR" dirty="0"/>
              <a:t>Et vous pourrez </a:t>
            </a:r>
            <a:r>
              <a:rPr lang="fr-FR" b="1" dirty="0"/>
              <a:t>coller </a:t>
            </a:r>
            <a:r>
              <a:rPr lang="fr-FR" dirty="0"/>
              <a:t>l’élément (</a:t>
            </a:r>
            <a:r>
              <a:rPr lang="fr-FR" b="1" dirty="0"/>
              <a:t>Ctrl + V</a:t>
            </a:r>
            <a:r>
              <a:rPr lang="fr-FR" dirty="0"/>
              <a:t> ou</a:t>
            </a:r>
            <a:r>
              <a:rPr lang="fr-FR" b="1" dirty="0"/>
              <a:t> clic droit</a:t>
            </a:r>
            <a:r>
              <a:rPr lang="fr-FR" dirty="0"/>
              <a:t> / </a:t>
            </a:r>
            <a:r>
              <a:rPr lang="fr-FR" b="1" dirty="0"/>
              <a:t>Edition </a:t>
            </a:r>
            <a:r>
              <a:rPr lang="fr-FR" dirty="0"/>
              <a:t>/ </a:t>
            </a:r>
            <a:r>
              <a:rPr lang="fr-FR" b="1" dirty="0"/>
              <a:t>Coller</a:t>
            </a:r>
            <a:r>
              <a:rPr lang="fr-FR" dirty="0"/>
              <a:t>).</a:t>
            </a: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3B09D115-068E-7F07-DB48-87E75CC860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59" y="2636912"/>
            <a:ext cx="5937933" cy="39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146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369269" y="1268760"/>
            <a:ext cx="11485783" cy="4824535"/>
          </a:xfrm>
        </p:spPr>
        <p:txBody>
          <a:bodyPr>
            <a:normAutofit/>
          </a:bodyPr>
          <a:lstStyle/>
          <a:p>
            <a:r>
              <a:rPr lang="fr-FR" dirty="0"/>
              <a:t>Si vous avez ce message lors de l’ouverture de la deuxième image, cliquer sur « Conserver » 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76CC48F-89C3-CD62-0572-51B349901F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7638" y="2272959"/>
            <a:ext cx="5734850" cy="44011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265C99B8-F13B-5A94-2919-ECDA76EA0DD5}"/>
              </a:ext>
            </a:extLst>
          </p:cNvPr>
          <p:cNvSpPr/>
          <p:nvPr/>
        </p:nvSpPr>
        <p:spPr>
          <a:xfrm>
            <a:off x="7318548" y="5661248"/>
            <a:ext cx="86409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2665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88714D0-16C7-B8B2-E0AD-298A99D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060848"/>
            <a:ext cx="9901607" cy="3024336"/>
          </a:xfrm>
        </p:spPr>
        <p:txBody>
          <a:bodyPr>
            <a:normAutofit/>
          </a:bodyPr>
          <a:lstStyle/>
          <a:p>
            <a:r>
              <a:rPr lang="fr-FR" dirty="0"/>
              <a:t>Pour déplacer le sujet, cliquer sur l’icone suivante         qui se trouve dans le menu à gauche de </a:t>
            </a:r>
            <a:r>
              <a:rPr lang="fr-FR" dirty="0" err="1"/>
              <a:t>Gimp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D99B3CB-C37B-8F31-B48C-55A12F4BC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2684" y="2060848"/>
            <a:ext cx="466790" cy="476316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21653718-D6B4-566A-B6B1-5215126407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180" y="3023705"/>
            <a:ext cx="2314898" cy="297221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59659F24-E11B-944C-1607-095320279311}"/>
              </a:ext>
            </a:extLst>
          </p:cNvPr>
          <p:cNvSpPr/>
          <p:nvPr/>
        </p:nvSpPr>
        <p:spPr>
          <a:xfrm>
            <a:off x="3934172" y="3429000"/>
            <a:ext cx="504056" cy="5040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42151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88714D0-16C7-B8B2-E0AD-298A99D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060848"/>
            <a:ext cx="9901607" cy="3024336"/>
          </a:xfrm>
        </p:spPr>
        <p:txBody>
          <a:bodyPr>
            <a:normAutofit/>
          </a:bodyPr>
          <a:lstStyle/>
          <a:p>
            <a:r>
              <a:rPr lang="fr-FR" dirty="0"/>
              <a:t>Après avoir cliquer sur l’icone « outil de déplacement », faite un clic gauche sur le sujet et rester appuyer sur le clic gauche et bouger le sujet pour le mettre ou vous souhaitez. 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E389AD5E-1661-1C74-3CD7-93B492C170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092" y="3365376"/>
            <a:ext cx="4176464" cy="3303984"/>
          </a:xfrm>
          <a:prstGeom prst="rect">
            <a:avLst/>
          </a:prstGeom>
        </p:spPr>
      </p:pic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3AF1BAA1-2563-7B88-242C-8E42FF147C12}"/>
              </a:ext>
            </a:extLst>
          </p:cNvPr>
          <p:cNvCxnSpPr/>
          <p:nvPr/>
        </p:nvCxnSpPr>
        <p:spPr>
          <a:xfrm flipH="1">
            <a:off x="6238428" y="4725144"/>
            <a:ext cx="1800200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>
            <a:extLst>
              <a:ext uri="{FF2B5EF4-FFF2-40B4-BE49-F238E27FC236}">
                <a16:creationId xmlns:a16="http://schemas.microsoft.com/office/drawing/2014/main" id="{BB136B4E-6273-DF60-8F32-AD7807D780FE}"/>
              </a:ext>
            </a:extLst>
          </p:cNvPr>
          <p:cNvCxnSpPr>
            <a:cxnSpLocks/>
          </p:cNvCxnSpPr>
          <p:nvPr/>
        </p:nvCxnSpPr>
        <p:spPr>
          <a:xfrm flipH="1">
            <a:off x="5662364" y="6165304"/>
            <a:ext cx="223224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ZoneTexte 15">
            <a:extLst>
              <a:ext uri="{FF2B5EF4-FFF2-40B4-BE49-F238E27FC236}">
                <a16:creationId xmlns:a16="http://schemas.microsoft.com/office/drawing/2014/main" id="{57F99116-1900-D75B-C997-AF5DF4A93F98}"/>
              </a:ext>
            </a:extLst>
          </p:cNvPr>
          <p:cNvSpPr txBox="1"/>
          <p:nvPr/>
        </p:nvSpPr>
        <p:spPr>
          <a:xfrm>
            <a:off x="8053609" y="4540478"/>
            <a:ext cx="20065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Avant déplacement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8CF4B56D-10A8-D88F-587D-32256355D25B}"/>
              </a:ext>
            </a:extLst>
          </p:cNvPr>
          <p:cNvSpPr txBox="1"/>
          <p:nvPr/>
        </p:nvSpPr>
        <p:spPr>
          <a:xfrm>
            <a:off x="7894612" y="5894196"/>
            <a:ext cx="20069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Après déplacement</a:t>
            </a:r>
          </a:p>
        </p:txBody>
      </p:sp>
    </p:spTree>
    <p:extLst>
      <p:ext uri="{BB962C8B-B14F-4D97-AF65-F5344CB8AC3E}">
        <p14:creationId xmlns:p14="http://schemas.microsoft.com/office/powerpoint/2010/main" val="2685884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idx="1"/>
          </p:nvPr>
        </p:nvSpPr>
        <p:spPr bwMode="auto">
          <a:xfrm>
            <a:off x="261764" y="1605625"/>
            <a:ext cx="11521280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Si le sujet semble trop grand ou trop petit. Je sélectionne donc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Outils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Outils de transformation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,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Mise à l’échelle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. Je fais glisser le curseur vers l’intérieur du sujet afin de le faire apparaître plus petit. Je veille à maintenir la touche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Majuscule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enfoncée pendant l’opération – cela préserve le rapport d’aspect, de sorte que le portrait ne soit pas déformé.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fr-FR" altLang="fr-F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je clique sur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Mise à l’échelle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dans la boîte de dialogue et  </a:t>
            </a:r>
            <a:r>
              <a:rPr kumimoji="0" lang="fr-FR" altLang="fr-FR" sz="18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Mise à l’échelle</a:t>
            </a:r>
            <a:r>
              <a:rPr kumimoji="0" lang="fr-FR" altLang="fr-F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pour confirmer. </a:t>
            </a: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5980" y="3573016"/>
            <a:ext cx="7314514" cy="2971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4052" y="2204864"/>
            <a:ext cx="6479144" cy="2589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273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88714D0-16C7-B8B2-E0AD-298A99D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060848"/>
            <a:ext cx="9901607" cy="4608512"/>
          </a:xfrm>
        </p:spPr>
        <p:txBody>
          <a:bodyPr>
            <a:normAutofit/>
          </a:bodyPr>
          <a:lstStyle/>
          <a:p>
            <a:r>
              <a:rPr lang="fr-FR" dirty="0"/>
              <a:t>Des carrés s’affichent autour du sujet.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Cliquez et restez cliquer sur un carré et bouger la souris pour diminuer ou augmenter la taille du sujet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C988A14A-507E-EE7B-BFC5-ECF8850029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02524" y="1394805"/>
            <a:ext cx="2781688" cy="3019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875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88714D0-16C7-B8B2-E0AD-298A99D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060848"/>
            <a:ext cx="9901607" cy="4608512"/>
          </a:xfrm>
        </p:spPr>
        <p:txBody>
          <a:bodyPr>
            <a:normAutofit/>
          </a:bodyPr>
          <a:lstStyle/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4E77D9CB-471F-53F1-3A03-F7F9AC1031A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98068" y="1176536"/>
            <a:ext cx="4439270" cy="541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26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88714D0-16C7-B8B2-E0AD-298A99D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9836" y="2060848"/>
            <a:ext cx="9901607" cy="3024336"/>
          </a:xfrm>
        </p:spPr>
        <p:txBody>
          <a:bodyPr>
            <a:normAutofit/>
          </a:bodyPr>
          <a:lstStyle/>
          <a:p>
            <a:r>
              <a:rPr lang="fr-FR" dirty="0"/>
              <a:t>Une fois que vous avez placer et redimensionner le sujet sur la photo, il vous reste plus qu’à exporter la photo finale.</a:t>
            </a:r>
          </a:p>
          <a:p>
            <a:endParaRPr lang="fr-FR" dirty="0"/>
          </a:p>
          <a:p>
            <a:r>
              <a:rPr lang="fr-FR" dirty="0"/>
              <a:t>Pour se faire, cliquer sur « Fichier » et « exporter sous »</a:t>
            </a:r>
          </a:p>
        </p:txBody>
      </p:sp>
    </p:spTree>
    <p:extLst>
      <p:ext uri="{BB962C8B-B14F-4D97-AF65-F5344CB8AC3E}">
        <p14:creationId xmlns:p14="http://schemas.microsoft.com/office/powerpoint/2010/main" val="2915243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59A1B5B5-79C6-F284-0A8A-1EBB4A87C3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4132" y="1176536"/>
            <a:ext cx="3553321" cy="523948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8D05B-11EC-B8AE-E880-172169EE346E}"/>
              </a:ext>
            </a:extLst>
          </p:cNvPr>
          <p:cNvSpPr/>
          <p:nvPr/>
        </p:nvSpPr>
        <p:spPr>
          <a:xfrm>
            <a:off x="3574132" y="4293096"/>
            <a:ext cx="3456384" cy="43204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449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Utilisation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9796" y="1556792"/>
            <a:ext cx="10801200" cy="5112568"/>
          </a:xfrm>
        </p:spPr>
        <p:txBody>
          <a:bodyPr>
            <a:normAutofit/>
          </a:bodyPr>
          <a:lstStyle/>
          <a:p>
            <a:r>
              <a:rPr lang="fr-FR" dirty="0"/>
              <a:t>Tout comme Photoshop, GIMP fonctionne avec </a:t>
            </a:r>
            <a:r>
              <a:rPr lang="fr-FR" b="1" dirty="0"/>
              <a:t>la logique des calques.</a:t>
            </a:r>
          </a:p>
          <a:p>
            <a:r>
              <a:rPr lang="fr-FR" dirty="0"/>
              <a:t>Travailler un document sous GIMP revient à travailler un ensemble de calques, c’est-à-dire de feuilles transparentes que l’on superpose l’une sur l’autre. La feuille supérieure sera visible sur toutes les autres et inversement. Un calque peut contenir plusieurs types d’éléments : une photo, un texte, un objet, etc. Chaque calque permet d’ajouter des éléments ou effets à une image, et peut être masqué ou supprimé rapidement et individuellement.</a:t>
            </a:r>
          </a:p>
          <a:p>
            <a:r>
              <a:rPr lang="fr-FR" dirty="0"/>
              <a:t>Une nouvelle image ne possède qu’un seul calque. Vous pouvez y ajouter autant de calques que vous le souhaitez, une seule limite : votre imagination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68287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sp>
        <p:nvSpPr>
          <p:cNvPr id="8" name="Espace réservé du contenu 1">
            <a:extLst>
              <a:ext uri="{FF2B5EF4-FFF2-40B4-BE49-F238E27FC236}">
                <a16:creationId xmlns:a16="http://schemas.microsoft.com/office/drawing/2014/main" id="{688714D0-16C7-B8B2-E0AD-298A99D4C2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772" y="1844824"/>
            <a:ext cx="9901607" cy="648072"/>
          </a:xfrm>
        </p:spPr>
        <p:txBody>
          <a:bodyPr>
            <a:normAutofit/>
          </a:bodyPr>
          <a:lstStyle/>
          <a:p>
            <a:r>
              <a:rPr lang="fr-FR" dirty="0"/>
              <a:t>Une nouvelle fenêtre s’ouvre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14D81B1-2653-F647-868D-758D3BC9B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1884" y="2348880"/>
            <a:ext cx="6377041" cy="4397283"/>
          </a:xfrm>
          <a:prstGeom prst="rect">
            <a:avLst/>
          </a:prstGeom>
        </p:spPr>
      </p:pic>
      <p:cxnSp>
        <p:nvCxnSpPr>
          <p:cNvPr id="9" name="Connecteur droit avec flèche 8">
            <a:extLst>
              <a:ext uri="{FF2B5EF4-FFF2-40B4-BE49-F238E27FC236}">
                <a16:creationId xmlns:a16="http://schemas.microsoft.com/office/drawing/2014/main" id="{E3F29F4B-6061-5BA3-8B5A-591E79237D7E}"/>
              </a:ext>
            </a:extLst>
          </p:cNvPr>
          <p:cNvCxnSpPr/>
          <p:nvPr/>
        </p:nvCxnSpPr>
        <p:spPr>
          <a:xfrm flipH="1">
            <a:off x="3358108" y="2708920"/>
            <a:ext cx="5472608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necteur droit avec flèche 9">
            <a:extLst>
              <a:ext uri="{FF2B5EF4-FFF2-40B4-BE49-F238E27FC236}">
                <a16:creationId xmlns:a16="http://schemas.microsoft.com/office/drawing/2014/main" id="{E8BEA79D-4D38-2BAA-C8A6-F853BD539312}"/>
              </a:ext>
            </a:extLst>
          </p:cNvPr>
          <p:cNvCxnSpPr>
            <a:cxnSpLocks/>
          </p:cNvCxnSpPr>
          <p:nvPr/>
        </p:nvCxnSpPr>
        <p:spPr>
          <a:xfrm flipH="1">
            <a:off x="2246317" y="4437112"/>
            <a:ext cx="6080343" cy="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avec flèche 11">
            <a:extLst>
              <a:ext uri="{FF2B5EF4-FFF2-40B4-BE49-F238E27FC236}">
                <a16:creationId xmlns:a16="http://schemas.microsoft.com/office/drawing/2014/main" id="{B2A8983A-365E-D004-E455-FB36B8CEC5BA}"/>
              </a:ext>
            </a:extLst>
          </p:cNvPr>
          <p:cNvCxnSpPr>
            <a:cxnSpLocks/>
          </p:cNvCxnSpPr>
          <p:nvPr/>
        </p:nvCxnSpPr>
        <p:spPr>
          <a:xfrm flipH="1">
            <a:off x="6854829" y="6157664"/>
            <a:ext cx="1728192" cy="36004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>
            <a:extLst>
              <a:ext uri="{FF2B5EF4-FFF2-40B4-BE49-F238E27FC236}">
                <a16:creationId xmlns:a16="http://schemas.microsoft.com/office/drawing/2014/main" id="{A9CC6A50-EBAE-7668-9E8B-1F9CC045A419}"/>
              </a:ext>
            </a:extLst>
          </p:cNvPr>
          <p:cNvSpPr txBox="1"/>
          <p:nvPr/>
        </p:nvSpPr>
        <p:spPr>
          <a:xfrm>
            <a:off x="8847118" y="2214119"/>
            <a:ext cx="327192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Vous pouvez changer le nom </a:t>
            </a:r>
          </a:p>
          <a:p>
            <a:r>
              <a:rPr lang="fr-FR" dirty="0"/>
              <a:t>mais surtout après le nom il faut </a:t>
            </a:r>
          </a:p>
          <a:p>
            <a:r>
              <a:rPr lang="fr-FR" dirty="0"/>
              <a:t>avoir .png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B7B09355-3527-557C-7EA9-41463D043398}"/>
              </a:ext>
            </a:extLst>
          </p:cNvPr>
          <p:cNvSpPr txBox="1"/>
          <p:nvPr/>
        </p:nvSpPr>
        <p:spPr>
          <a:xfrm>
            <a:off x="8367005" y="3971928"/>
            <a:ext cx="369165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Cliquer sur « Picture » pour retrouver</a:t>
            </a:r>
          </a:p>
          <a:p>
            <a:r>
              <a:rPr lang="fr-FR" dirty="0"/>
              <a:t>votre image dans le dossier « Image »</a:t>
            </a: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2F4EF1BF-3204-99B6-B876-D7822402F385}"/>
              </a:ext>
            </a:extLst>
          </p:cNvPr>
          <p:cNvSpPr txBox="1"/>
          <p:nvPr/>
        </p:nvSpPr>
        <p:spPr>
          <a:xfrm>
            <a:off x="8486433" y="5778444"/>
            <a:ext cx="2962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Enfin, cliquer sur « Exporter »</a:t>
            </a:r>
          </a:p>
        </p:txBody>
      </p:sp>
    </p:spTree>
    <p:extLst>
      <p:ext uri="{BB962C8B-B14F-4D97-AF65-F5344CB8AC3E}">
        <p14:creationId xmlns:p14="http://schemas.microsoft.com/office/powerpoint/2010/main" val="3564138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/>
            <a:r>
              <a:rPr lang="fr-FR" sz="4800" b="1" dirty="0"/>
              <a:t>changer le fond d’une photo</a:t>
            </a:r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00F12783-01BB-1674-A7D8-17981DFCB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8148" y="3248031"/>
            <a:ext cx="3838242" cy="342132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4038D05B-11EC-B8AE-E880-172169EE346E}"/>
              </a:ext>
            </a:extLst>
          </p:cNvPr>
          <p:cNvSpPr/>
          <p:nvPr/>
        </p:nvSpPr>
        <p:spPr>
          <a:xfrm>
            <a:off x="6094412" y="6393161"/>
            <a:ext cx="864096" cy="2160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" name="Espace réservé du contenu 1">
            <a:extLst>
              <a:ext uri="{FF2B5EF4-FFF2-40B4-BE49-F238E27FC236}">
                <a16:creationId xmlns:a16="http://schemas.microsoft.com/office/drawing/2014/main" id="{99EE40B0-F80D-E3D5-8295-C9A0B4ABC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1764" y="1598712"/>
            <a:ext cx="9901607" cy="3024336"/>
          </a:xfrm>
        </p:spPr>
        <p:txBody>
          <a:bodyPr>
            <a:normAutofit/>
          </a:bodyPr>
          <a:lstStyle/>
          <a:p>
            <a:r>
              <a:rPr lang="fr-FR" dirty="0"/>
              <a:t>Cliquer encore sur « exporter » sur la nouvelle fenêtre qui s’affiche</a:t>
            </a:r>
          </a:p>
          <a:p>
            <a:r>
              <a:rPr lang="fr-FR" dirty="0"/>
              <a:t>Votre image est enregistrée dans le dossier « images »</a:t>
            </a:r>
          </a:p>
        </p:txBody>
      </p:sp>
    </p:spTree>
    <p:extLst>
      <p:ext uri="{BB962C8B-B14F-4D97-AF65-F5344CB8AC3E}">
        <p14:creationId xmlns:p14="http://schemas.microsoft.com/office/powerpoint/2010/main" val="8788195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Téléchargement / Installation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9796" y="1556792"/>
            <a:ext cx="11521280" cy="5112568"/>
          </a:xfrm>
        </p:spPr>
        <p:txBody>
          <a:bodyPr>
            <a:normAutofit/>
          </a:bodyPr>
          <a:lstStyle/>
          <a:p>
            <a:r>
              <a:rPr lang="fr-FR" dirty="0"/>
              <a:t>Pour télécharger et installer </a:t>
            </a:r>
            <a:r>
              <a:rPr lang="fr-FR" dirty="0" err="1"/>
              <a:t>Gimp</a:t>
            </a:r>
            <a:r>
              <a:rPr lang="fr-FR" dirty="0"/>
              <a:t>, cliquez sur l’icone du Microsoft Store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Dans la barre de recherche en haut, entrer « </a:t>
            </a:r>
            <a:r>
              <a:rPr lang="fr-FR" dirty="0" err="1"/>
              <a:t>gimp</a:t>
            </a:r>
            <a:r>
              <a:rPr lang="fr-FR" dirty="0"/>
              <a:t> » et cliquer sur « </a:t>
            </a:r>
            <a:r>
              <a:rPr lang="fr-FR" dirty="0" err="1"/>
              <a:t>gimp</a:t>
            </a:r>
            <a:r>
              <a:rPr lang="fr-FR" dirty="0"/>
              <a:t> »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162753EA-1154-74C0-2538-72BA661EC3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8228" y="2215652"/>
            <a:ext cx="3662342" cy="7813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8242A24-A64C-C47B-A800-A511AB47509E}"/>
              </a:ext>
            </a:extLst>
          </p:cNvPr>
          <p:cNvSpPr/>
          <p:nvPr/>
        </p:nvSpPr>
        <p:spPr>
          <a:xfrm>
            <a:off x="4510236" y="2276872"/>
            <a:ext cx="648072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0052E439-445B-7457-4905-20BE592193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0116" y="3516762"/>
            <a:ext cx="4251827" cy="3184188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838704B-6C07-4C46-BDC8-89458B5F41B5}"/>
              </a:ext>
            </a:extLst>
          </p:cNvPr>
          <p:cNvSpPr/>
          <p:nvPr/>
        </p:nvSpPr>
        <p:spPr>
          <a:xfrm>
            <a:off x="3646140" y="4869160"/>
            <a:ext cx="1008112" cy="46801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8220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Téléchargement / Installation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9796" y="1556792"/>
            <a:ext cx="10801200" cy="5112568"/>
          </a:xfrm>
        </p:spPr>
        <p:txBody>
          <a:bodyPr>
            <a:normAutofit/>
          </a:bodyPr>
          <a:lstStyle/>
          <a:p>
            <a:r>
              <a:rPr lang="fr-FR" dirty="0"/>
              <a:t>Cliquer sur « télécharger » et attendre que </a:t>
            </a:r>
            <a:r>
              <a:rPr lang="fr-FR" dirty="0" err="1"/>
              <a:t>Gimp</a:t>
            </a:r>
            <a:r>
              <a:rPr lang="fr-FR" dirty="0"/>
              <a:t> soit téléchargé et installé</a:t>
            </a:r>
          </a:p>
          <a:p>
            <a:endParaRPr lang="fr-FR" dirty="0"/>
          </a:p>
          <a:p>
            <a:r>
              <a:rPr lang="fr-FR" dirty="0"/>
              <a:t>Quand c’est finit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1020BCB-9183-7B6F-3C82-08821C24E9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8188" y="2167455"/>
            <a:ext cx="2880320" cy="3891241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7A8B476D-603A-C372-4F09-547EDB550860}"/>
              </a:ext>
            </a:extLst>
          </p:cNvPr>
          <p:cNvSpPr/>
          <p:nvPr/>
        </p:nvSpPr>
        <p:spPr>
          <a:xfrm>
            <a:off x="4654252" y="4623048"/>
            <a:ext cx="1872208" cy="75016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75379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Téléchargement / Installation</a:t>
            </a:r>
          </a:p>
        </p:txBody>
      </p:sp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549796" y="1556792"/>
            <a:ext cx="10801200" cy="5112568"/>
          </a:xfrm>
        </p:spPr>
        <p:txBody>
          <a:bodyPr>
            <a:normAutofit/>
          </a:bodyPr>
          <a:lstStyle/>
          <a:p>
            <a:r>
              <a:rPr lang="fr-FR" dirty="0"/>
              <a:t>Vous devez avoir un icone </a:t>
            </a:r>
            <a:r>
              <a:rPr lang="fr-FR" dirty="0" err="1"/>
              <a:t>Gimp</a:t>
            </a:r>
            <a:r>
              <a:rPr lang="fr-FR" dirty="0"/>
              <a:t> sur le bureau (sinon le chercher </a:t>
            </a:r>
            <a:r>
              <a:rPr lang="fr-FR" dirty="0" err="1"/>
              <a:t>grace</a:t>
            </a:r>
            <a:r>
              <a:rPr lang="fr-FR" dirty="0"/>
              <a:t> à la barre de recherche de Windows)</a:t>
            </a:r>
          </a:p>
          <a:p>
            <a:endParaRPr lang="fr-FR" dirty="0"/>
          </a:p>
          <a:p>
            <a:r>
              <a:rPr lang="fr-FR" dirty="0"/>
              <a:t>Double cliquer dessus 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8905654D-EBFF-8CCD-D1C7-76643E2CD8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2244" y="2924944"/>
            <a:ext cx="981212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368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Utilisation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0235" y="1161914"/>
            <a:ext cx="10859346" cy="5600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309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1557908" y="188640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Utilisation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549797" y="1412777"/>
            <a:ext cx="10107008" cy="4607024"/>
          </a:xfrm>
        </p:spPr>
        <p:txBody>
          <a:bodyPr>
            <a:normAutofit lnSpcReduction="10000"/>
          </a:bodyPr>
          <a:lstStyle/>
          <a:p>
            <a:r>
              <a:rPr lang="fr-FR" b="1" u="sng" dirty="0">
                <a:solidFill>
                  <a:srgbClr val="FF0000"/>
                </a:solidFill>
              </a:rPr>
              <a:t>Le menu : </a:t>
            </a:r>
          </a:p>
          <a:p>
            <a:pPr lvl="1"/>
            <a:r>
              <a:rPr lang="fr-FR" dirty="0"/>
              <a:t>en haut se trouve les différents items du menu : fichier, édition, sélection, Affichage, Image, Calque, Couleurs, Outils, Filtres, Fenêtres, Aide.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Les outils : </a:t>
            </a:r>
          </a:p>
          <a:p>
            <a:pPr lvl="1"/>
            <a:r>
              <a:rPr lang="fr-FR" dirty="0"/>
              <a:t>c’est ici que vous sélectionnez un outil pour effectuer une modification d’image. C’est là aussi que vous gérez les couleurs de premier-plan et d’arrière-plan.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Le document : </a:t>
            </a:r>
          </a:p>
          <a:p>
            <a:pPr lvl="1"/>
            <a:r>
              <a:rPr lang="fr-FR" dirty="0"/>
              <a:t>au milieu se trouve la zone de retouche avec votre ou vos photographie(s).</a:t>
            </a:r>
          </a:p>
          <a:p>
            <a:r>
              <a:rPr lang="fr-FR" b="1" u="sng" dirty="0">
                <a:solidFill>
                  <a:srgbClr val="FF0000"/>
                </a:solidFill>
              </a:rPr>
              <a:t>Les calques : </a:t>
            </a:r>
          </a:p>
          <a:p>
            <a:pPr lvl="1"/>
            <a:r>
              <a:rPr lang="fr-FR" dirty="0"/>
              <a:t>il constitue le cœur de votre retouche d’image. Vous avez ici tous les calques qui composent votre document GIMP.</a:t>
            </a:r>
          </a:p>
          <a:p>
            <a:endParaRPr lang="fr-FR" dirty="0"/>
          </a:p>
        </p:txBody>
      </p:sp>
      <p:sp>
        <p:nvSpPr>
          <p:cNvPr id="6" name="Espace réservé du contenu 1"/>
          <p:cNvSpPr txBox="1">
            <a:spLocks/>
          </p:cNvSpPr>
          <p:nvPr/>
        </p:nvSpPr>
        <p:spPr>
          <a:xfrm>
            <a:off x="1197868" y="3789040"/>
            <a:ext cx="9134391" cy="166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3838" indent="-223838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63550" indent="-231775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2625" indent="-21907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57250" indent="-174625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30288" indent="-173038" algn="l" defTabSz="914400" rtl="0" eaLnBrk="1" latinLnBrk="0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100000"/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207008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380744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554480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28216" indent="-173736" algn="l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684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2"/>
          <p:cNvSpPr>
            <a:spLocks noGrp="1"/>
          </p:cNvSpPr>
          <p:nvPr>
            <p:ph type="title"/>
          </p:nvPr>
        </p:nvSpPr>
        <p:spPr>
          <a:xfrm>
            <a:off x="405780" y="198748"/>
            <a:ext cx="9144001" cy="987896"/>
          </a:xfrm>
        </p:spPr>
        <p:txBody>
          <a:bodyPr rtlCol="0">
            <a:normAutofit/>
          </a:bodyPr>
          <a:lstStyle/>
          <a:p>
            <a:pPr algn="ctr" rtl="0"/>
            <a:r>
              <a:rPr lang="fr-FR" sz="4800" dirty="0"/>
              <a:t>Utilisation – Calques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idx="1"/>
          </p:nvPr>
        </p:nvSpPr>
        <p:spPr>
          <a:xfrm>
            <a:off x="837828" y="2705416"/>
            <a:ext cx="7299015" cy="2235752"/>
          </a:xfrm>
        </p:spPr>
        <p:txBody>
          <a:bodyPr>
            <a:normAutofit/>
          </a:bodyPr>
          <a:lstStyle/>
          <a:p>
            <a:r>
              <a:rPr lang="fr-FR" dirty="0"/>
              <a:t>Toutes les fonctions permettant de gérer les calques (création, duplication, alignement, style, fusion, etc.)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4612" y="657255"/>
            <a:ext cx="4042808" cy="5589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7068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</p:tagLst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Digital Blue Tunnel">
      <a:dk1>
        <a:srgbClr val="000000"/>
      </a:dk1>
      <a:lt1>
        <a:sysClr val="window" lastClr="FFFFFF"/>
      </a:lt1>
      <a:dk2>
        <a:srgbClr val="001027"/>
      </a:dk2>
      <a:lt2>
        <a:srgbClr val="C1EBF7"/>
      </a:lt2>
      <a:accent1>
        <a:srgbClr val="56C5FF"/>
      </a:accent1>
      <a:accent2>
        <a:srgbClr val="4BB836"/>
      </a:accent2>
      <a:accent3>
        <a:srgbClr val="F8B004"/>
      </a:accent3>
      <a:accent4>
        <a:srgbClr val="972ACD"/>
      </a:accent4>
      <a:accent5>
        <a:srgbClr val="F86E24"/>
      </a:accent5>
      <a:accent6>
        <a:srgbClr val="DB30C7"/>
      </a:accent6>
      <a:hlink>
        <a:srgbClr val="F8B004"/>
      </a:hlink>
      <a:folHlink>
        <a:srgbClr val="969696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TemplateFile" ma:contentTypeID="0x0101006EDDDB5EE6D98C44930B742096920B300400F5B6D36B3EF94B4E9A635CDF2A18F5B8" ma:contentTypeVersion="72" ma:contentTypeDescription="Create a new document." ma:contentTypeScope="" ma:versionID="a23e56308344d904b51738559c3d67c9">
  <xsd:schema xmlns:xsd="http://www.w3.org/2001/XMLSchema" xmlns:xs="http://www.w3.org/2001/XMLSchema" xmlns:p="http://schemas.microsoft.com/office/2006/metadata/properties" xmlns:ns2="4873beb7-5857-4685-be1f-d57550cc96cc" targetNamespace="http://schemas.microsoft.com/office/2006/metadata/properties" ma:root="true" ma:fieldsID="cd0908cc4600e77bf5da051303e00c8d" ns2:_="">
    <xsd:import namespace="4873beb7-5857-4685-be1f-d57550cc96cc"/>
    <xsd:element name="properties">
      <xsd:complexType>
        <xsd:sequence>
          <xsd:element name="documentManagement">
            <xsd:complexType>
              <xsd:all>
                <xsd:element ref="ns2:AcquiredFrom" minOccurs="0"/>
                <xsd:element ref="ns2:UACurrentWords" minOccurs="0"/>
                <xsd:element ref="ns2:TPApplication" minOccurs="0"/>
                <xsd:element ref="ns2:ApprovalLog" minOccurs="0"/>
                <xsd:element ref="ns2:ApprovalStatus" minOccurs="0"/>
                <xsd:element ref="ns2:AssetStart" minOccurs="0"/>
                <xsd:element ref="ns2:AssetExpire" minOccurs="0"/>
                <xsd:element ref="ns2:AssetId" minOccurs="0"/>
                <xsd:element ref="ns2:IsSearchable" minOccurs="0"/>
                <xsd:element ref="ns2:AssetType" minOccurs="0"/>
                <xsd:element ref="ns2:APAuthor" minOccurs="0"/>
                <xsd:element ref="ns2:AverageRating" minOccurs="0"/>
                <xsd:element ref="ns2:BlockPublish" minOccurs="0"/>
                <xsd:element ref="ns2:BugNumber" minOccurs="0"/>
                <xsd:element ref="ns2:CampaignTagsTaxHTField0" minOccurs="0"/>
                <xsd:element ref="ns2:TPClientViewer" minOccurs="0"/>
                <xsd:element ref="ns2:ClipArtFilename" minOccurs="0"/>
                <xsd:element ref="ns2:TPCommandLine" minOccurs="0"/>
                <xsd:element ref="ns2:TPComponent" minOccurs="0"/>
                <xsd:element ref="ns2:ContentItem" minOccurs="0"/>
                <xsd:element ref="ns2:CrawlForDependencies" minOccurs="0"/>
                <xsd:element ref="ns2:CSXHash" minOccurs="0"/>
                <xsd:element ref="ns2:CSXSubmissionMarket" minOccurs="0"/>
                <xsd:element ref="ns2:CSXUpdate" minOccurs="0"/>
                <xsd:element ref="ns2:IntlLangReviewDate" minOccurs="0"/>
                <xsd:element ref="ns2:IsDeleted" minOccurs="0"/>
                <xsd:element ref="ns2:APDescription" minOccurs="0"/>
                <xsd:element ref="ns2:DirectSourceMarket" minOccurs="0"/>
                <xsd:element ref="ns2:Downloads" minOccurs="0"/>
                <xsd:element ref="ns2:DSATActionTaken" minOccurs="0"/>
                <xsd:element ref="ns2:APEditor" minOccurs="0"/>
                <xsd:element ref="ns2:EditorialStatus" minOccurs="0"/>
                <xsd:element ref="ns2:EditorialTags" minOccurs="0"/>
                <xsd:element ref="ns2:TPExecutable" minOccurs="0"/>
                <xsd:element ref="ns2:FeatureTagsTaxHTField0" minOccurs="0"/>
                <xsd:element ref="ns2:TPFriendlyName" minOccurs="0"/>
                <xsd:element ref="ns2:FriendlyTitle" minOccurs="0"/>
                <xsd:element ref="ns2:PrimaryImageGen" minOccurs="0"/>
                <xsd:element ref="ns2:HandoffToMSDN" minOccurs="0"/>
                <xsd:element ref="ns2:InProjectListLookup" minOccurs="0"/>
                <xsd:element ref="ns2:TPInstallLocation" minOccurs="0"/>
                <xsd:element ref="ns2:InternalTagsTaxHTField0" minOccurs="0"/>
                <xsd:element ref="ns2:IntlLangReview" minOccurs="0"/>
                <xsd:element ref="ns2:IntlLangReviewer" minOccurs="0"/>
                <xsd:element ref="ns2:MarketSpecific" minOccurs="0"/>
                <xsd:element ref="ns2:LastCompleteVersionLookup" minOccurs="0"/>
                <xsd:element ref="ns2:LastHandOff" minOccurs="0"/>
                <xsd:element ref="ns2:LastModifiedDateTime" minOccurs="0"/>
                <xsd:element ref="ns2:LastPreviewErrorLookup" minOccurs="0"/>
                <xsd:element ref="ns2:LastPreviewResultLookup" minOccurs="0"/>
                <xsd:element ref="ns2:LastPreviewAttemptDateLookup" minOccurs="0"/>
                <xsd:element ref="ns2:LastPreviewedByLookup" minOccurs="0"/>
                <xsd:element ref="ns2:LastPreviewTimeLookup" minOccurs="0"/>
                <xsd:element ref="ns2:LastPreviewVersionLookup" minOccurs="0"/>
                <xsd:element ref="ns2:LastPublishErrorLookup" minOccurs="0"/>
                <xsd:element ref="ns2:LastPublishResultLookup" minOccurs="0"/>
                <xsd:element ref="ns2:LastPublishAttemptDateLookup" minOccurs="0"/>
                <xsd:element ref="ns2:LastPublishedByLookup" minOccurs="0"/>
                <xsd:element ref="ns2:LastPublishTimeLookup" minOccurs="0"/>
                <xsd:element ref="ns2:LastPublishVersionLookup" minOccurs="0"/>
                <xsd:element ref="ns2:TPLaunchHelpLinkType" minOccurs="0"/>
                <xsd:element ref="ns2:LegacyData" minOccurs="0"/>
                <xsd:element ref="ns2:TPLaunchHelpLink" minOccurs="0"/>
                <xsd:element ref="ns2:LocComments" minOccurs="0"/>
                <xsd:element ref="ns2:LocLastLocAttemptVersionLookup" minOccurs="0"/>
                <xsd:element ref="ns2:LocLastLocAttemptVersionTypeLookup" minOccurs="0"/>
                <xsd:element ref="ns2:LocManualTestRequired" minOccurs="0"/>
                <xsd:element ref="ns2:LocMarketGroupTiers2" minOccurs="0"/>
                <xsd:element ref="ns2:LocNewPublishedVersionLookup" minOccurs="0"/>
                <xsd:element ref="ns2:LocOverallHandbackStatusLookup" minOccurs="0"/>
                <xsd:element ref="ns2:LocOverallLocStatusLookup" minOccurs="0"/>
                <xsd:element ref="ns2:LocOverallPreviewStatusLookup" minOccurs="0"/>
                <xsd:element ref="ns2:LocOverallPublishStatusLookup" minOccurs="0"/>
                <xsd:element ref="ns2:IntlLocPriority" minOccurs="0"/>
                <xsd:element ref="ns2:LocProcessedForHandoffsLookup" minOccurs="0"/>
                <xsd:element ref="ns2:LocProcessedForMarketsLookup" minOccurs="0"/>
                <xsd:element ref="ns2:LocPublishedDependentAssetsLookup" minOccurs="0"/>
                <xsd:element ref="ns2:LocPublishedLinkedAssetsLookup" minOccurs="0"/>
                <xsd:element ref="ns2:LocRecommendedHandoff" minOccurs="0"/>
                <xsd:element ref="ns2:LocalizationTagsTaxHTField0" minOccurs="0"/>
                <xsd:element ref="ns2:MachineTranslated" minOccurs="0"/>
                <xsd:element ref="ns2:Manager" minOccurs="0"/>
                <xsd:element ref="ns2:Markets" minOccurs="0"/>
                <xsd:element ref="ns2:Milestone" minOccurs="0"/>
                <xsd:element ref="ns2:TPNamespace" minOccurs="0"/>
                <xsd:element ref="ns2:NumericId" minOccurs="0"/>
                <xsd:element ref="ns2:NumOfRatingsLookup" minOccurs="0"/>
                <xsd:element ref="ns2:OOCacheId" minOccurs="0"/>
                <xsd:element ref="ns2:OpenTemplate" minOccurs="0"/>
                <xsd:element ref="ns2:OriginAsset" minOccurs="0"/>
                <xsd:element ref="ns2:OriginalRelease" minOccurs="0"/>
                <xsd:element ref="ns2:OriginalSourceMarket" minOccurs="0"/>
                <xsd:element ref="ns2:OutputCachingOn" minOccurs="0"/>
                <xsd:element ref="ns2:ParentAssetId" minOccurs="0"/>
                <xsd:element ref="ns2:PlannedPubDate" minOccurs="0"/>
                <xsd:element ref="ns2:PolicheckWords" minOccurs="0"/>
                <xsd:element ref="ns2:BusinessGroup" minOccurs="0"/>
                <xsd:element ref="ns2:UAProjectedTotalWords" minOccurs="0"/>
                <xsd:element ref="ns2:Provider" minOccurs="0"/>
                <xsd:element ref="ns2:Providers" minOccurs="0"/>
                <xsd:element ref="ns2:PublishStatusLookup" minOccurs="0"/>
                <xsd:element ref="ns2:PublishTargets" minOccurs="0"/>
                <xsd:element ref="ns2:RecommendationsModifier" minOccurs="0"/>
                <xsd:element ref="ns2:ArtSampleDocs" minOccurs="0"/>
                <xsd:element ref="ns2:ScenarioTagsTaxHTField0" minOccurs="0"/>
                <xsd:element ref="ns2:ShowIn" minOccurs="0"/>
                <xsd:element ref="ns2:SourceTitle" minOccurs="0"/>
                <xsd:element ref="ns2:CSXSubmissionDate" minOccurs="0"/>
                <xsd:element ref="ns2:SubmitterId" minOccurs="0"/>
                <xsd:element ref="ns2:TaxCatchAll" minOccurs="0"/>
                <xsd:element ref="ns2:TaxCatchAllLabel" minOccurs="0"/>
                <xsd:element ref="ns2:TemplateStatus" minOccurs="0"/>
                <xsd:element ref="ns2:TemplateTemplateType" minOccurs="0"/>
                <xsd:element ref="ns2:ThumbnailAssetId" minOccurs="0"/>
                <xsd:element ref="ns2:TimesCloned" minOccurs="0"/>
                <xsd:element ref="ns2:TrustLevel" minOccurs="0"/>
                <xsd:element ref="ns2:UALocComments" minOccurs="0"/>
                <xsd:element ref="ns2:UALocRecommendation" minOccurs="0"/>
                <xsd:element ref="ns2:UANotes" minOccurs="0"/>
                <xsd:element ref="ns2:TPAppVersion" minOccurs="0"/>
                <xsd:element ref="ns2:VoteCoun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73beb7-5857-4685-be1f-d57550cc96cc" elementFormDefault="qualified">
    <xsd:import namespace="http://schemas.microsoft.com/office/2006/documentManagement/types"/>
    <xsd:import namespace="http://schemas.microsoft.com/office/infopath/2007/PartnerControls"/>
    <xsd:element name="AcquiredFrom" ma:index="1" nillable="true" ma:displayName="Acquired From" ma:default="Internal MS" ma:internalName="AcquiredFrom" ma:readOnly="false">
      <xsd:simpleType>
        <xsd:restriction base="dms:Choice">
          <xsd:enumeration value="Internal MS"/>
          <xsd:enumeration value="Community"/>
          <xsd:enumeration value="MVP"/>
          <xsd:enumeration value="Publisher"/>
          <xsd:enumeration value="Partner"/>
          <xsd:enumeration value="None"/>
        </xsd:restriction>
      </xsd:simpleType>
    </xsd:element>
    <xsd:element name="UACurrentWords" ma:index="2" nillable="true" ma:displayName="Actual Word Count" ma:default="" ma:internalName="UACurrentWords" ma:readOnly="false">
      <xsd:simpleType>
        <xsd:restriction base="dms:Unknown"/>
      </xsd:simpleType>
    </xsd:element>
    <xsd:element name="TPApplication" ma:index="3" nillable="true" ma:displayName="Application to Open Template With" ma:default="" ma:internalName="TPApplication">
      <xsd:simpleType>
        <xsd:restriction base="dms:Text"/>
      </xsd:simpleType>
    </xsd:element>
    <xsd:element name="ApprovalLog" ma:index="4" nillable="true" ma:displayName="Approval Log" ma:default="" ma:hidden="true" ma:internalName="ApprovalLog" ma:readOnly="false">
      <xsd:simpleType>
        <xsd:restriction base="dms:Note"/>
      </xsd:simpleType>
    </xsd:element>
    <xsd:element name="ApprovalStatus" ma:index="5" nillable="true" ma:displayName="Approval Status" ma:default="InProgress" ma:internalName="ApprovalStatus" ma:readOnly="false">
      <xsd:simpleType>
        <xsd:restriction base="dms:Choice">
          <xsd:enumeration value="InProgress"/>
          <xsd:enumeration value="Rejected"/>
          <xsd:enumeration value="Questionable"/>
          <xsd:enumeration value="ApprovedAutomatic"/>
          <xsd:enumeration value="ApprovedManual"/>
          <xsd:enumeration value="On Hold"/>
          <xsd:enumeration value="Needs Review"/>
          <xsd:enumeration value="A Violation"/>
          <xsd:enumeration value="Unpublished Violation"/>
        </xsd:restriction>
      </xsd:simpleType>
    </xsd:element>
    <xsd:element name="AssetStart" ma:index="6" nillable="true" ma:displayName="Asset Begin Date" ma:default="[Today]" ma:internalName="AssetStart" ma:readOnly="false">
      <xsd:simpleType>
        <xsd:restriction base="dms:DateTime"/>
      </xsd:simpleType>
    </xsd:element>
    <xsd:element name="AssetExpire" ma:index="7" nillable="true" ma:displayName="Asset End Date" ma:default="2029-01-01T08:00:00Z" ma:format="DateTime" ma:internalName="AssetExpire" ma:readOnly="false">
      <xsd:simpleType>
        <xsd:restriction base="dms:DateTime"/>
      </xsd:simpleType>
    </xsd:element>
    <xsd:element name="AssetId" ma:index="8" nillable="true" ma:displayName="Asset ID" ma:default="" ma:indexed="true" ma:internalName="AssetId" ma:readOnly="false">
      <xsd:simpleType>
        <xsd:restriction base="dms:Text">
          <xsd:maxLength value="255"/>
        </xsd:restriction>
      </xsd:simpleType>
    </xsd:element>
    <xsd:element name="IsSearchable" ma:index="9" nillable="true" ma:displayName="Asset Searchable?" ma:default="true" ma:internalName="IsSearchable" ma:readOnly="false">
      <xsd:simpleType>
        <xsd:restriction base="dms:Boolean"/>
      </xsd:simpleType>
    </xsd:element>
    <xsd:element name="AssetType" ma:index="10" nillable="true" ma:displayName="Asset Type" ma:default="" ma:internalName="AssetType" ma:readOnly="false">
      <xsd:simpleType>
        <xsd:restriction base="dms:Unknown"/>
      </xsd:simpleType>
    </xsd:element>
    <xsd:element name="APAuthor" ma:index="11" nillable="true" ma:displayName="Author" ma:default="" ma:list="UserInfo" ma:internalName="APAuth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AverageRating" ma:index="12" nillable="true" ma:displayName="Average Rating" ma:internalName="AverageRating" ma:readOnly="false">
      <xsd:simpleType>
        <xsd:restriction base="dms:Text"/>
      </xsd:simpleType>
    </xsd:element>
    <xsd:element name="BlockPublish" ma:index="13" nillable="true" ma:displayName="Block from Publishing?" ma:default="" ma:internalName="BlockPublish" ma:readOnly="false">
      <xsd:simpleType>
        <xsd:restriction base="dms:Boolean"/>
      </xsd:simpleType>
    </xsd:element>
    <xsd:element name="BugNumber" ma:index="14" nillable="true" ma:displayName="Bug Number" ma:default="" ma:internalName="BugNumber" ma:readOnly="false">
      <xsd:simpleType>
        <xsd:restriction base="dms:Text"/>
      </xsd:simpleType>
    </xsd:element>
    <xsd:element name="CampaignTagsTaxHTField0" ma:index="16" nillable="true" ma:taxonomy="true" ma:internalName="CampaignTagsTaxHTField0" ma:taxonomyFieldName="CampaignTags" ma:displayName="Campaigns" ma:readOnly="false" ma:default="" ma:fieldId="{1df42cc3-2301-4f11-a52a-6ead923c29ed}" ma:taxonomyMulti="true" ma:sspId="8f79753a-75d3-41f5-8ca3-40b843941b4f" ma:termSetId="ca0e50d4-faa1-44ce-961e-bb1441c60e6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ClientViewer" ma:index="17" nillable="true" ma:displayName="Client Viewer" ma:default="" ma:internalName="TPClientViewer">
      <xsd:simpleType>
        <xsd:restriction base="dms:Text"/>
      </xsd:simpleType>
    </xsd:element>
    <xsd:element name="ClipArtFilename" ma:index="18" nillable="true" ma:displayName="Clip Art Name" ma:default="" ma:internalName="ClipArtFilename" ma:readOnly="false">
      <xsd:simpleType>
        <xsd:restriction base="dms:Text"/>
      </xsd:simpleType>
    </xsd:element>
    <xsd:element name="TPCommandLine" ma:index="19" nillable="true" ma:displayName="Command Line" ma:default="" ma:internalName="TPCommandLine">
      <xsd:simpleType>
        <xsd:restriction base="dms:Text"/>
      </xsd:simpleType>
    </xsd:element>
    <xsd:element name="TPComponent" ma:index="20" nillable="true" ma:displayName="Component" ma:default="" ma:internalName="TPComponent">
      <xsd:simpleType>
        <xsd:restriction base="dms:Text"/>
      </xsd:simpleType>
    </xsd:element>
    <xsd:element name="ContentItem" ma:index="21" nillable="true" ma:displayName="Content Item" ma:default="" ma:hidden="true" ma:internalName="ContentItem" ma:readOnly="false">
      <xsd:simpleType>
        <xsd:restriction base="dms:Unknown"/>
      </xsd:simpleType>
    </xsd:element>
    <xsd:element name="CrawlForDependencies" ma:index="23" nillable="true" ma:displayName="Crawl for Dependencies?" ma:default="true" ma:internalName="CrawlForDependencies" ma:readOnly="false">
      <xsd:simpleType>
        <xsd:restriction base="dms:Boolean"/>
      </xsd:simpleType>
    </xsd:element>
    <xsd:element name="CSXHash" ma:index="26" nillable="true" ma:displayName="CSX Hash" ma:default="" ma:indexed="true" ma:internalName="CSXHash" ma:readOnly="false">
      <xsd:simpleType>
        <xsd:restriction base="dms:Text"/>
      </xsd:simpleType>
    </xsd:element>
    <xsd:element name="CSXSubmissionMarket" ma:index="27" nillable="true" ma:displayName="CSX Submission Market" ma:default="" ma:list="{2FBD1B11-2ACE-4FDC-B5A3-635D4ADF6F1B}" ma:internalName="CSXSubmissionMarket" ma:readOnly="false" ma:showField="MarketName" ma:web="4873beb7-5857-4685-be1f-d57550cc96cc">
      <xsd:simpleType>
        <xsd:restriction base="dms:Lookup"/>
      </xsd:simpleType>
    </xsd:element>
    <xsd:element name="CSXUpdate" ma:index="28" nillable="true" ma:displayName="CSX Updated?" ma:default="false" ma:internalName="CSXUpdate" ma:readOnly="false">
      <xsd:simpleType>
        <xsd:restriction base="dms:Boolean"/>
      </xsd:simpleType>
    </xsd:element>
    <xsd:element name="IntlLangReviewDate" ma:index="29" nillable="true" ma:displayName="Date to Complete Intl QA" ma:default="" ma:internalName="IntlLangReviewDate" ma:readOnly="false">
      <xsd:simpleType>
        <xsd:restriction base="dms:DateTime"/>
      </xsd:simpleType>
    </xsd:element>
    <xsd:element name="IsDeleted" ma:index="30" nillable="true" ma:displayName="Deleted?" ma:default="" ma:internalName="IsDeleted" ma:readOnly="false">
      <xsd:simpleType>
        <xsd:restriction base="dms:Boolean"/>
      </xsd:simpleType>
    </xsd:element>
    <xsd:element name="APDescription" ma:index="31" nillable="true" ma:displayName="Description" ma:default="" ma:internalName="APDescription" ma:readOnly="false">
      <xsd:simpleType>
        <xsd:restriction base="dms:Note"/>
      </xsd:simpleType>
    </xsd:element>
    <xsd:element name="DirectSourceMarket" ma:index="32" nillable="true" ma:displayName="Direct Source Market Group" ma:default="" ma:internalName="DirectSourceMarket" ma:readOnly="false">
      <xsd:simpleType>
        <xsd:restriction base="dms:Text"/>
      </xsd:simpleType>
    </xsd:element>
    <xsd:element name="Downloads" ma:index="33" nillable="true" ma:displayName="Downloads" ma:default="0" ma:hidden="true" ma:internalName="Downloads" ma:readOnly="false">
      <xsd:simpleType>
        <xsd:restriction base="dms:Unknown"/>
      </xsd:simpleType>
    </xsd:element>
    <xsd:element name="DSATActionTaken" ma:index="34" nillable="true" ma:displayName="DSAT Action Taken" ma:default="" ma:internalName="DSATActionTaken" ma:readOnly="false">
      <xsd:simpleType>
        <xsd:restriction base="dms:Choice">
          <xsd:enumeration value="Best Bets"/>
          <xsd:enumeration value="Expire"/>
          <xsd:enumeration value="Hide"/>
          <xsd:enumeration value="None"/>
        </xsd:restriction>
      </xsd:simpleType>
    </xsd:element>
    <xsd:element name="APEditor" ma:index="35" nillable="true" ma:displayName="Editor" ma:default="" ma:list="UserInfo" ma:internalName="APEditor" ma:readOnly="fals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EditorialStatus" ma:index="36" nillable="true" ma:displayName="Editorial Status" ma:default="" ma:internalName="EditorialStatus" ma:readOnly="false">
      <xsd:simpleType>
        <xsd:restriction base="dms:Unknown"/>
      </xsd:simpleType>
    </xsd:element>
    <xsd:element name="EditorialTags" ma:index="37" nillable="true" ma:displayName="Editorial Tags" ma:default="" ma:internalName="EditorialTags">
      <xsd:simpleType>
        <xsd:restriction base="dms:Unknown"/>
      </xsd:simpleType>
    </xsd:element>
    <xsd:element name="TPExecutable" ma:index="38" nillable="true" ma:displayName="Executable" ma:default="" ma:internalName="TPExecutable">
      <xsd:simpleType>
        <xsd:restriction base="dms:Text"/>
      </xsd:simpleType>
    </xsd:element>
    <xsd:element name="FeatureTagsTaxHTField0" ma:index="40" nillable="true" ma:taxonomy="true" ma:internalName="FeatureTagsTaxHTField0" ma:taxonomyFieldName="FeatureTags" ma:displayName="Features" ma:readOnly="false" ma:default="" ma:fieldId="{7fc0d542-15c6-4882-a8e3-13bca44403fb}" ma:taxonomyMulti="true" ma:sspId="8f79753a-75d3-41f5-8ca3-40b843941b4f" ma:termSetId="f1ab6845-967d-4854-a0ba-4ec07f0f811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PFriendlyName" ma:index="41" nillable="true" ma:displayName="Friendly Name" ma:default="" ma:internalName="TPFriendlyName">
      <xsd:simpleType>
        <xsd:restriction base="dms:Text"/>
      </xsd:simpleType>
    </xsd:element>
    <xsd:element name="FriendlyTitle" ma:index="42" nillable="true" ma:displayName="Friendly Title" ma:default="" ma:description="Shorter title to be used when displaying search results" ma:internalName="FriendlyTitle" ma:readOnly="false">
      <xsd:simpleType>
        <xsd:restriction base="dms:Text"/>
      </xsd:simpleType>
    </xsd:element>
    <xsd:element name="PrimaryImageGen" ma:index="43" nillable="true" ma:displayName="Generate Images?" ma:default="true" ma:internalName="PrimaryImageGen">
      <xsd:simpleType>
        <xsd:restriction base="dms:Boolean"/>
      </xsd:simpleType>
    </xsd:element>
    <xsd:element name="HandoffToMSDN" ma:index="44" nillable="true" ma:displayName="Handoff To MSDN Date" ma:default="" ma:internalName="HandoffToMSDN" ma:readOnly="false">
      <xsd:simpleType>
        <xsd:restriction base="dms:DateTime"/>
      </xsd:simpleType>
    </xsd:element>
    <xsd:element name="InProjectListLookup" ma:index="45" nillable="true" ma:displayName="InProjectListLookup" ma:list="{9E343742-310B-4684-A24C-1D137CB4B230}" ma:internalName="InProjectListLookup" ma:readOnly="true" ma:showField="InProjectLis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InstallLocation" ma:index="46" nillable="true" ma:displayName="Install Location" ma:default="" ma:internalName="TPInstallLocation">
      <xsd:simpleType>
        <xsd:restriction base="dms:Text"/>
      </xsd:simpleType>
    </xsd:element>
    <xsd:element name="InternalTagsTaxHTField0" ma:index="48" nillable="true" ma:taxonomy="true" ma:internalName="InternalTagsTaxHTField0" ma:taxonomyFieldName="InternalTags" ma:displayName="Internal Tags" ma:readOnly="false" ma:default="" ma:fieldId="{1490b8a4-2706-41ec-b5e3-73176dccf34e}" ma:taxonomyMulti="true" ma:sspId="8f79753a-75d3-41f5-8ca3-40b843941b4f" ma:termSetId="82b6639e-f7fc-4c18-ad2d-003a6e70776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IntlLangReview" ma:index="49" nillable="true" ma:displayName="Intl Lang QA Review Required?" ma:default="" ma:internalName="IntlLangReview" ma:readOnly="false">
      <xsd:simpleType>
        <xsd:restriction base="dms:Boolean"/>
      </xsd:simpleType>
    </xsd:element>
    <xsd:element name="IntlLangReviewer" ma:index="50" nillable="true" ma:displayName="Intl Lang QA Reviewer" ma:default="" ma:internalName="IntlLangReviewer" ma:readOnly="false">
      <xsd:simpleType>
        <xsd:restriction base="dms:Text"/>
      </xsd:simpleType>
    </xsd:element>
    <xsd:element name="MarketSpecific" ma:index="51" nillable="true" ma:displayName="Is Market Specific?" ma:default="" ma:internalName="MarketSpecific" ma:readOnly="false">
      <xsd:simpleType>
        <xsd:restriction base="dms:Boolean"/>
      </xsd:simpleType>
    </xsd:element>
    <xsd:element name="LastCompleteVersionLookup" ma:index="52" nillable="true" ma:displayName="Last Complete Version Lookup" ma:default="" ma:list="{9E343742-310B-4684-A24C-1D137CB4B230}" ma:internalName="LastCompleteVersionLookup" ma:readOnly="true" ma:showField="LastComplete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HandOff" ma:index="53" nillable="true" ma:displayName="Last Hand-off" ma:default="" ma:internalName="LastHandOff" ma:readOnly="false">
      <xsd:simpleType>
        <xsd:restriction base="dms:DateTime"/>
      </xsd:simpleType>
    </xsd:element>
    <xsd:element name="LastModifiedDateTime" ma:index="54" nillable="true" ma:displayName="Last Modified Date" ma:default="" ma:internalName="LastModifiedDateTime" ma:readOnly="false">
      <xsd:simpleType>
        <xsd:restriction base="dms:DateTime"/>
      </xsd:simpleType>
    </xsd:element>
    <xsd:element name="LastPreviewErrorLookup" ma:index="55" nillable="true" ma:displayName="Last Preview Attempt Error" ma:default="" ma:list="{9E343742-310B-4684-A24C-1D137CB4B230}" ma:internalName="LastPreviewErrorLookup" ma:readOnly="true" ma:showField="LastPreview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ResultLookup" ma:index="56" nillable="true" ma:displayName="Last Preview Attempt Result" ma:default="" ma:list="{9E343742-310B-4684-A24C-1D137CB4B230}" ma:internalName="LastPreviewResultLookup" ma:readOnly="true" ma:showField="LastPreview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AttemptDateLookup" ma:index="57" nillable="true" ma:displayName="Last Preview Attempted On" ma:default="" ma:list="{9E343742-310B-4684-A24C-1D137CB4B230}" ma:internalName="LastPreviewAttemptDateLookup" ma:readOnly="true" ma:showField="LastPreview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edByLookup" ma:index="58" nillable="true" ma:displayName="Last Previewed By" ma:default="" ma:list="{9E343742-310B-4684-A24C-1D137CB4B230}" ma:internalName="LastPreviewedByLookup" ma:readOnly="true" ma:showField="LastPreview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TimeLookup" ma:index="59" nillable="true" ma:displayName="Last Previewed Date" ma:default="" ma:list="{9E343742-310B-4684-A24C-1D137CB4B230}" ma:internalName="LastPreviewTimeLookup" ma:readOnly="true" ma:showField="LastPreview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reviewVersionLookup" ma:index="60" nillable="true" ma:displayName="Last Previewed Version" ma:default="" ma:list="{9E343742-310B-4684-A24C-1D137CB4B230}" ma:internalName="LastPreviewVersionLookup" ma:readOnly="true" ma:showField="LastPreview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rrorLookup" ma:index="61" nillable="true" ma:displayName="Last Publish Attempt Error" ma:default="" ma:list="{9E343742-310B-4684-A24C-1D137CB4B230}" ma:internalName="LastPublishErrorLookup" ma:readOnly="true" ma:showField="LastPublishError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ResultLookup" ma:index="62" nillable="true" ma:displayName="Last Publish Attempt Result" ma:default="" ma:list="{9E343742-310B-4684-A24C-1D137CB4B230}" ma:internalName="LastPublishResultLookup" ma:readOnly="true" ma:showField="LastPublishResult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AttemptDateLookup" ma:index="63" nillable="true" ma:displayName="Last Publish Attempted On" ma:default="" ma:list="{9E343742-310B-4684-A24C-1D137CB4B230}" ma:internalName="LastPublishAttemptDateLookup" ma:readOnly="true" ma:showField="LastPublishAttemptDat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edByLookup" ma:index="64" nillable="true" ma:displayName="Last Published By" ma:default="" ma:list="{9E343742-310B-4684-A24C-1D137CB4B230}" ma:internalName="LastPublishedByLookup" ma:readOnly="true" ma:showField="LastPublishedBy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TimeLookup" ma:index="65" nillable="true" ma:displayName="Last Published Date" ma:default="" ma:list="{9E343742-310B-4684-A24C-1D137CB4B230}" ma:internalName="LastPublishTimeLookup" ma:readOnly="true" ma:showField="LastPublishTi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LastPublishVersionLookup" ma:index="66" nillable="true" ma:displayName="Last Published Version" ma:default="" ma:list="{9E343742-310B-4684-A24C-1D137CB4B230}" ma:internalName="LastPublishVersionLookup" ma:readOnly="true" ma:showField="LastPublishVersion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PLaunchHelpLinkType" ma:index="67" nillable="true" ma:displayName="Launch Help Link Type" ma:default="Template" ma:internalName="TPLaunchHelpLinkType">
      <xsd:simpleType>
        <xsd:restriction base="dms:Choice">
          <xsd:enumeration value="Template"/>
          <xsd:enumeration value="Training"/>
          <xsd:enumeration value="URL"/>
          <xsd:enumeration value="None"/>
        </xsd:restriction>
      </xsd:simpleType>
    </xsd:element>
    <xsd:element name="LegacyData" ma:index="68" nillable="true" ma:displayName="Legacy Data" ma:default="" ma:internalName="LegacyData" ma:readOnly="false">
      <xsd:simpleType>
        <xsd:restriction base="dms:Note"/>
      </xsd:simpleType>
    </xsd:element>
    <xsd:element name="TPLaunchHelpLink" ma:index="69" nillable="true" ma:displayName="Link to Launch Help Topic" ma:default="" ma:internalName="TPLaunchHelpLink">
      <xsd:simpleType>
        <xsd:restriction base="dms:Text"/>
      </xsd:simpleType>
    </xsd:element>
    <xsd:element name="LocComments" ma:index="70" nillable="true" ma:displayName="Loc Approval Comments" ma:default="" ma:internalName="LocComments" ma:readOnly="false">
      <xsd:simpleType>
        <xsd:restriction base="dms:Note"/>
      </xsd:simpleType>
    </xsd:element>
    <xsd:element name="LocLastLocAttemptVersionLookup" ma:index="71" nillable="true" ma:displayName="Loc Last Loc Attempt Version" ma:default="" ma:list="{7DD1DCEC-E449-43D3-891F-7DC62F62AD21}" ma:internalName="LocLastLocAttemptVersionLookup" ma:readOnly="false" ma:showField="LastLocAttemptVersion" ma:web="4873beb7-5857-4685-be1f-d57550cc96cc">
      <xsd:simpleType>
        <xsd:restriction base="dms:Lookup"/>
      </xsd:simpleType>
    </xsd:element>
    <xsd:element name="LocLastLocAttemptVersionTypeLookup" ma:index="72" nillable="true" ma:displayName="Loc Last Loc Attempt Version Type" ma:default="" ma:list="{7DD1DCEC-E449-43D3-891F-7DC62F62AD21}" ma:internalName="LocLastLocAttemptVersionTypeLookup" ma:readOnly="true" ma:showField="LastLocAttemptVersionType" ma:web="4873beb7-5857-4685-be1f-d57550cc96cc">
      <xsd:simpleType>
        <xsd:restriction base="dms:Lookup"/>
      </xsd:simpleType>
    </xsd:element>
    <xsd:element name="LocManualTestRequired" ma:index="73" nillable="true" ma:displayName="Loc Manual Test Required" ma:default="" ma:internalName="LocManualTestRequired" ma:readOnly="false">
      <xsd:simpleType>
        <xsd:restriction base="dms:Boolean"/>
      </xsd:simpleType>
    </xsd:element>
    <xsd:element name="LocMarketGroupTiers2" ma:index="74" nillable="true" ma:displayName="Loc Market Group Tiers" ma:internalName="LocMarketGroupTiers2" ma:readOnly="false">
      <xsd:simpleType>
        <xsd:restriction base="dms:Unknown"/>
      </xsd:simpleType>
    </xsd:element>
    <xsd:element name="LocNewPublishedVersionLookup" ma:index="75" nillable="true" ma:displayName="Loc New Published Version Lookup" ma:default="" ma:list="{7DD1DCEC-E449-43D3-891F-7DC62F62AD21}" ma:internalName="LocNewPublishedVersionLookup" ma:readOnly="true" ma:showField="NewPublishedVersion" ma:web="4873beb7-5857-4685-be1f-d57550cc96cc">
      <xsd:simpleType>
        <xsd:restriction base="dms:Lookup"/>
      </xsd:simpleType>
    </xsd:element>
    <xsd:element name="LocOverallHandbackStatusLookup" ma:index="76" nillable="true" ma:displayName="Loc Overall Handback Status" ma:default="" ma:list="{7DD1DCEC-E449-43D3-891F-7DC62F62AD21}" ma:internalName="LocOverallHandbackStatusLookup" ma:readOnly="true" ma:showField="OverallHandbackStatus" ma:web="4873beb7-5857-4685-be1f-d57550cc96cc">
      <xsd:simpleType>
        <xsd:restriction base="dms:Lookup"/>
      </xsd:simpleType>
    </xsd:element>
    <xsd:element name="LocOverallLocStatusLookup" ma:index="77" nillable="true" ma:displayName="Loc Overall Localize Status" ma:default="" ma:list="{7DD1DCEC-E449-43D3-891F-7DC62F62AD21}" ma:internalName="LocOverallLocStatusLookup" ma:readOnly="true" ma:showField="OverallLocStatus" ma:web="4873beb7-5857-4685-be1f-d57550cc96cc">
      <xsd:simpleType>
        <xsd:restriction base="dms:Lookup"/>
      </xsd:simpleType>
    </xsd:element>
    <xsd:element name="LocOverallPreviewStatusLookup" ma:index="78" nillable="true" ma:displayName="Loc Overall Preview Status" ma:default="" ma:list="{7DD1DCEC-E449-43D3-891F-7DC62F62AD21}" ma:internalName="LocOverallPreviewStatusLookup" ma:readOnly="true" ma:showField="OverallPreviewStatus" ma:web="4873beb7-5857-4685-be1f-d57550cc96cc">
      <xsd:simpleType>
        <xsd:restriction base="dms:Lookup"/>
      </xsd:simpleType>
    </xsd:element>
    <xsd:element name="LocOverallPublishStatusLookup" ma:index="79" nillable="true" ma:displayName="Loc Overall Publish Status" ma:default="" ma:list="{7DD1DCEC-E449-43D3-891F-7DC62F62AD21}" ma:internalName="LocOverallPublishStatusLookup" ma:readOnly="true" ma:showField="OverallPublishStatus" ma:web="4873beb7-5857-4685-be1f-d57550cc96cc">
      <xsd:simpleType>
        <xsd:restriction base="dms:Lookup"/>
      </xsd:simpleType>
    </xsd:element>
    <xsd:element name="IntlLocPriority" ma:index="80" nillable="true" ma:displayName="Loc Priority" ma:default="" ma:internalName="IntlLocPriority" ma:readOnly="false">
      <xsd:simpleType>
        <xsd:restriction base="dms:Unknown"/>
      </xsd:simpleType>
    </xsd:element>
    <xsd:element name="LocProcessedForHandoffsLookup" ma:index="81" nillable="true" ma:displayName="Loc Processed For Handoffs" ma:default="" ma:list="{7DD1DCEC-E449-43D3-891F-7DC62F62AD21}" ma:internalName="LocProcessedForHandoffsLookup" ma:readOnly="true" ma:showField="ProcessedForHandoffs" ma:web="4873beb7-5857-4685-be1f-d57550cc96cc">
      <xsd:simpleType>
        <xsd:restriction base="dms:Lookup"/>
      </xsd:simpleType>
    </xsd:element>
    <xsd:element name="LocProcessedForMarketsLookup" ma:index="82" nillable="true" ma:displayName="Loc Processed For Markets" ma:default="" ma:list="{7DD1DCEC-E449-43D3-891F-7DC62F62AD21}" ma:internalName="LocProcessedForMarketsLookup" ma:readOnly="true" ma:showField="ProcessedForMarkets" ma:web="4873beb7-5857-4685-be1f-d57550cc96cc">
      <xsd:simpleType>
        <xsd:restriction base="dms:Lookup"/>
      </xsd:simpleType>
    </xsd:element>
    <xsd:element name="LocPublishedDependentAssetsLookup" ma:index="83" nillable="true" ma:displayName="Loc Published Dependent Assets" ma:default="" ma:list="{7DD1DCEC-E449-43D3-891F-7DC62F62AD21}" ma:internalName="LocPublishedDependentAssetsLookup" ma:readOnly="true" ma:showField="PublishedDependentAssets" ma:web="4873beb7-5857-4685-be1f-d57550cc96cc">
      <xsd:simpleType>
        <xsd:restriction base="dms:Lookup"/>
      </xsd:simpleType>
    </xsd:element>
    <xsd:element name="LocPublishedLinkedAssetsLookup" ma:index="84" nillable="true" ma:displayName="Loc Published Linked Assets" ma:default="" ma:list="{7DD1DCEC-E449-43D3-891F-7DC62F62AD21}" ma:internalName="LocPublishedLinkedAssetsLookup" ma:readOnly="true" ma:showField="PublishedLinkedAssets" ma:web="4873beb7-5857-4685-be1f-d57550cc96cc">
      <xsd:simpleType>
        <xsd:restriction base="dms:Lookup"/>
      </xsd:simpleType>
    </xsd:element>
    <xsd:element name="LocRecommendedHandoff" ma:index="85" nillable="true" ma:displayName="Loc Recommended Handoff" ma:default="" ma:indexed="true" ma:internalName="LocRecommendedHandoff" ma:readOnly="false">
      <xsd:simpleType>
        <xsd:restriction base="dms:Text"/>
      </xsd:simpleType>
    </xsd:element>
    <xsd:element name="LocalizationTagsTaxHTField0" ma:index="87" nillable="true" ma:taxonomy="true" ma:internalName="LocalizationTagsTaxHTField0" ma:taxonomyFieldName="LocalizationTags" ma:displayName="Localization Tags" ma:readOnly="false" ma:default="" ma:fieldId="{00f02cb3-2c7c-424a-9c61-10e9b6878429}" ma:taxonomyMulti="true" ma:sspId="8f79753a-75d3-41f5-8ca3-40b843941b4f" ma:termSetId="5b7703a5-8e8b-4b58-8b31-1cea35331da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MachineTranslated" ma:index="88" nillable="true" ma:displayName="Machine Translated" ma:default="" ma:internalName="MachineTranslated" ma:readOnly="false">
      <xsd:simpleType>
        <xsd:restriction base="dms:Boolean"/>
      </xsd:simpleType>
    </xsd:element>
    <xsd:element name="Manager" ma:index="89" nillable="true" ma:displayName="Manager" ma:hidden="true" ma:internalName="Manager" ma:readOnly="false">
      <xsd:simpleType>
        <xsd:restriction base="dms:Text"/>
      </xsd:simpleType>
    </xsd:element>
    <xsd:element name="Markets" ma:index="90" nillable="true" ma:displayName="Markets" ma:default="" ma:description="Leave blank to show in all markets" ma:list="{2FBD1B11-2ACE-4FDC-B5A3-635D4ADF6F1B}" ma:internalName="Markets" ma:readOnly="false" ma:showField="MarketName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Milestone" ma:index="91" nillable="true" ma:displayName="Milestone" ma:default="" ma:internalName="Milestone" ma:readOnly="false">
      <xsd:simpleType>
        <xsd:restriction base="dms:Unknown"/>
      </xsd:simpleType>
    </xsd:element>
    <xsd:element name="TPNamespace" ma:index="94" nillable="true" ma:displayName="Namespace" ma:default="" ma:internalName="TPNamespace">
      <xsd:simpleType>
        <xsd:restriction base="dms:Text"/>
      </xsd:simpleType>
    </xsd:element>
    <xsd:element name="NumericId" ma:index="95" nillable="true" ma:displayName="Numeric ID" ma:default="" ma:indexed="true" ma:internalName="NumericId" ma:readOnly="false">
      <xsd:simpleType>
        <xsd:restriction base="dms:Number"/>
      </xsd:simpleType>
    </xsd:element>
    <xsd:element name="NumOfRatingsLookup" ma:index="96" nillable="true" ma:displayName="NumOfRatings" ma:default="" ma:list="{9E343742-310B-4684-A24C-1D137CB4B230}" ma:internalName="NumOfRatingsLookup" ma:readOnly="true" ma:showField="NumOfRating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OCacheId" ma:index="97" nillable="true" ma:displayName="OOCacheId" ma:internalName="OOCacheId" ma:readOnly="false">
      <xsd:simpleType>
        <xsd:restriction base="dms:Text"/>
      </xsd:simpleType>
    </xsd:element>
    <xsd:element name="OpenTemplate" ma:index="98" nillable="true" ma:displayName="Open Template" ma:default="true" ma:internalName="OpenTemplate">
      <xsd:simpleType>
        <xsd:restriction base="dms:Boolean"/>
      </xsd:simpleType>
    </xsd:element>
    <xsd:element name="OriginAsset" ma:index="99" nillable="true" ma:displayName="Origin Asset" ma:default="" ma:internalName="OriginAsset" ma:readOnly="false">
      <xsd:simpleType>
        <xsd:restriction base="dms:Text"/>
      </xsd:simpleType>
    </xsd:element>
    <xsd:element name="OriginalRelease" ma:index="100" nillable="true" ma:displayName="Original Release" ma:default="15" ma:internalName="OriginalRelease" ma:readOnly="false">
      <xsd:simpleType>
        <xsd:restriction base="dms:Choice">
          <xsd:enumeration value="14"/>
          <xsd:enumeration value="15"/>
          <xsd:enumeration value="16"/>
        </xsd:restriction>
      </xsd:simpleType>
    </xsd:element>
    <xsd:element name="OriginalSourceMarket" ma:index="101" nillable="true" ma:displayName="Original Source Market Group" ma:default="" ma:internalName="OriginalSourceMarket" ma:readOnly="false">
      <xsd:simpleType>
        <xsd:restriction base="dms:Text"/>
      </xsd:simpleType>
    </xsd:element>
    <xsd:element name="OutputCachingOn" ma:index="102" nillable="true" ma:displayName="Output Caching" ma:default="true" ma:hidden="true" ma:internalName="OutputCachingOn" ma:readOnly="false">
      <xsd:simpleType>
        <xsd:restriction base="dms:Boolean"/>
      </xsd:simpleType>
    </xsd:element>
    <xsd:element name="ParentAssetId" ma:index="103" nillable="true" ma:displayName="Parent Asset Id" ma:default="" ma:internalName="ParentAssetId" ma:readOnly="false">
      <xsd:simpleType>
        <xsd:restriction base="dms:Text"/>
      </xsd:simpleType>
    </xsd:element>
    <xsd:element name="PlannedPubDate" ma:index="104" nillable="true" ma:displayName="Planned Publish Date" ma:default="" ma:indexed="true" ma:internalName="PlannedPubDate" ma:readOnly="false">
      <xsd:simpleType>
        <xsd:restriction base="dms:DateTime"/>
      </xsd:simpleType>
    </xsd:element>
    <xsd:element name="PolicheckWords" ma:index="105" nillable="true" ma:displayName="Policheck Words" ma:default="" ma:internalName="PolicheckWords" ma:readOnly="false">
      <xsd:simpleType>
        <xsd:restriction base="dms:Text"/>
      </xsd:simpleType>
    </xsd:element>
    <xsd:element name="BusinessGroup" ma:index="106" nillable="true" ma:displayName="Product Division Owner" ma:default="" ma:internalName="BusinessGroup" ma:readOnly="false">
      <xsd:simpleType>
        <xsd:restriction base="dms:Unknown"/>
      </xsd:simpleType>
    </xsd:element>
    <xsd:element name="UAProjectedTotalWords" ma:index="107" nillable="true" ma:displayName="Projected Word Count" ma:default="" ma:internalName="UAProjectedTotalWords" ma:readOnly="false">
      <xsd:simpleType>
        <xsd:restriction base="dms:Unknown"/>
      </xsd:simpleType>
    </xsd:element>
    <xsd:element name="Provider" ma:index="108" nillable="true" ma:displayName="Provider" ma:default="" ma:internalName="Provider" ma:readOnly="false">
      <xsd:simpleType>
        <xsd:restriction base="dms:Unknown"/>
      </xsd:simpleType>
    </xsd:element>
    <xsd:element name="Providers" ma:index="109" nillable="true" ma:displayName="Providers" ma:default="" ma:internalName="Providers">
      <xsd:simpleType>
        <xsd:restriction base="dms:Unknown"/>
      </xsd:simpleType>
    </xsd:element>
    <xsd:element name="PublishStatusLookup" ma:index="110" nillable="true" ma:displayName="Publish Status" ma:default="" ma:list="{9E343742-310B-4684-A24C-1D137CB4B230}" ma:internalName="PublishStatusLookup" ma:readOnly="false" ma:showField="PublishStatus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ublishTargets" ma:index="111" nillable="true" ma:displayName="Publish Target" ma:default="OfficeOnlineVNext" ma:internalName="PublishTargets" ma:readOnly="false">
      <xsd:simpleType>
        <xsd:restriction base="dms:Unknown"/>
      </xsd:simpleType>
    </xsd:element>
    <xsd:element name="RecommendationsModifier" ma:index="112" nillable="true" ma:displayName="Recommendations Modifier" ma:default="" ma:internalName="RecommendationsModifier" ma:readOnly="false">
      <xsd:simpleType>
        <xsd:restriction base="dms:Number"/>
      </xsd:simpleType>
    </xsd:element>
    <xsd:element name="ArtSampleDocs" ma:index="113" nillable="true" ma:displayName="Sample Docs" ma:default="" ma:hidden="true" ma:internalName="ArtSampleDocs" ma:readOnly="false">
      <xsd:simpleType>
        <xsd:restriction base="dms:Text"/>
      </xsd:simpleType>
    </xsd:element>
    <xsd:element name="ScenarioTagsTaxHTField0" ma:index="115" nillable="true" ma:taxonomy="true" ma:internalName="ScenarioTagsTaxHTField0" ma:taxonomyFieldName="ScenarioTags" ma:displayName="Scenarios" ma:readOnly="false" ma:default="" ma:fieldId="{93aef74d-6c78-4815-8310-51477dceeccc}" ma:taxonomyMulti="true" ma:sspId="8f79753a-75d3-41f5-8ca3-40b843941b4f" ma:termSetId="4b7d5f16-e2f2-4fc0-bab3-6e8b931e57d6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ShowIn" ma:index="117" nillable="true" ma:displayName="Show In" ma:default="Show everywhere" ma:internalName="ShowIn" ma:readOnly="false">
      <xsd:simpleType>
        <xsd:restriction base="dms:Choice">
          <xsd:enumeration value="Hide on web"/>
          <xsd:enumeration value="On Web no search"/>
          <xsd:enumeration value="Show everywhere"/>
          <xsd:enumeration value="Special use only"/>
        </xsd:restriction>
      </xsd:simpleType>
    </xsd:element>
    <xsd:element name="SourceTitle" ma:index="118" nillable="true" ma:displayName="Source Title" ma:default="" ma:indexed="true" ma:internalName="SourceTitle" ma:readOnly="false">
      <xsd:simpleType>
        <xsd:restriction base="dms:Text"/>
      </xsd:simpleType>
    </xsd:element>
    <xsd:element name="CSXSubmissionDate" ma:index="119" nillable="true" ma:displayName="Submission Date" ma:default="" ma:internalName="CSXSubmissionDate" ma:readOnly="false">
      <xsd:simpleType>
        <xsd:restriction base="dms:DateTime"/>
      </xsd:simpleType>
    </xsd:element>
    <xsd:element name="SubmitterId" ma:index="120" nillable="true" ma:displayName="Submitter ID" ma:default="" ma:internalName="SubmitterId" ma:readOnly="false">
      <xsd:simpleType>
        <xsd:restriction base="dms:Text"/>
      </xsd:simpleType>
    </xsd:element>
    <xsd:element name="TaxCatchAll" ma:index="121" nillable="true" ma:displayName="Taxonomy Catch All Column" ma:hidden="true" ma:list="{530f955b-6704-4601-bd83-f81d87f1e440}" ma:internalName="TaxCatchAll" ma:showField="CatchAllData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22" nillable="true" ma:displayName="Taxonomy Catch All Column1" ma:hidden="true" ma:list="{530f955b-6704-4601-bd83-f81d87f1e440}" ma:internalName="TaxCatchAllLabel" ma:readOnly="true" ma:showField="CatchAllDataLabel" ma:web="4873beb7-5857-4685-be1f-d57550cc96c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emplateStatus" ma:index="123" nillable="true" ma:displayName="Template Status" ma:default="" ma:internalName="TemplateStatus">
      <xsd:simpleType>
        <xsd:restriction base="dms:Unknown"/>
      </xsd:simpleType>
    </xsd:element>
    <xsd:element name="TemplateTemplateType" ma:index="124" nillable="true" ma:displayName="Template Type" ma:default="" ma:internalName="TemplateTemplateType">
      <xsd:simpleType>
        <xsd:restriction base="dms:Unknown"/>
      </xsd:simpleType>
    </xsd:element>
    <xsd:element name="ThumbnailAssetId" ma:index="125" nillable="true" ma:displayName="Thumbnail Image Asset" ma:default="" ma:internalName="ThumbnailAssetId" ma:readOnly="false">
      <xsd:simpleType>
        <xsd:restriction base="dms:Text"/>
      </xsd:simpleType>
    </xsd:element>
    <xsd:element name="TimesCloned" ma:index="126" nillable="true" ma:displayName="Times Cloned" ma:default="" ma:internalName="TimesCloned" ma:readOnly="false">
      <xsd:simpleType>
        <xsd:restriction base="dms:Number"/>
      </xsd:simpleType>
    </xsd:element>
    <xsd:element name="TrustLevel" ma:index="128" nillable="true" ma:displayName="Trust Level" ma:default="1 Microsoft Managed Content" ma:internalName="TrustLevel" ma:readOnly="false">
      <xsd:simpleType>
        <xsd:restriction base="dms:Unknown"/>
      </xsd:simpleType>
    </xsd:element>
    <xsd:element name="UALocComments" ma:index="129" nillable="true" ma:displayName="UA Loc Comments" ma:default="" ma:internalName="UALocComments" ma:readOnly="false">
      <xsd:simpleType>
        <xsd:restriction base="dms:Note"/>
      </xsd:simpleType>
    </xsd:element>
    <xsd:element name="UALocRecommendation" ma:index="130" nillable="true" ma:displayName="UA Loc Recommendation" ma:default="Localize" ma:internalName="UALocRecommendation" ma:readOnly="false">
      <xsd:simpleType>
        <xsd:restriction base="dms:Choice">
          <xsd:enumeration value="Localize"/>
          <xsd:enumeration value="Never Localize"/>
          <xsd:enumeration value="Priority Localize"/>
        </xsd:restriction>
      </xsd:simpleType>
    </xsd:element>
    <xsd:element name="UANotes" ma:index="131" nillable="true" ma:displayName="UA Notes" ma:default="" ma:internalName="UANotes" ma:readOnly="false">
      <xsd:simpleType>
        <xsd:restriction base="dms:Note"/>
      </xsd:simpleType>
    </xsd:element>
    <xsd:element name="TPAppVersion" ma:index="132" nillable="true" ma:displayName="Version" ma:default="" ma:internalName="TPAppVersion">
      <xsd:simpleType>
        <xsd:restriction base="dms:Text"/>
      </xsd:simpleType>
    </xsd:element>
    <xsd:element name="VoteCount" ma:index="133" nillable="true" ma:displayName="Vote Count" ma:default="" ma:internalName="VoteCount" ma:readOnly="fals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27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irectSourceMarket xmlns="4873beb7-5857-4685-be1f-d57550cc96cc" xsi:nil="true"/>
    <ApprovalStatus xmlns="4873beb7-5857-4685-be1f-d57550cc96cc">InProgress</ApprovalStatus>
    <MarketSpecific xmlns="4873beb7-5857-4685-be1f-d57550cc96cc">false</MarketSpecific>
    <LocComments xmlns="4873beb7-5857-4685-be1f-d57550cc96cc" xsi:nil="true"/>
    <ThumbnailAssetId xmlns="4873beb7-5857-4685-be1f-d57550cc96cc" xsi:nil="true"/>
    <PrimaryImageGen xmlns="4873beb7-5857-4685-be1f-d57550cc96cc">true</PrimaryImageGen>
    <LegacyData xmlns="4873beb7-5857-4685-be1f-d57550cc96cc" xsi:nil="true"/>
    <LocRecommendedHandoff xmlns="4873beb7-5857-4685-be1f-d57550cc96cc" xsi:nil="true"/>
    <BusinessGroup xmlns="4873beb7-5857-4685-be1f-d57550cc96cc" xsi:nil="true"/>
    <BlockPublish xmlns="4873beb7-5857-4685-be1f-d57550cc96cc">false</BlockPublish>
    <TPFriendlyName xmlns="4873beb7-5857-4685-be1f-d57550cc96cc" xsi:nil="true"/>
    <NumericId xmlns="4873beb7-5857-4685-be1f-d57550cc96cc" xsi:nil="true"/>
    <APEditor xmlns="4873beb7-5857-4685-be1f-d57550cc96cc">
      <UserInfo>
        <DisplayName/>
        <AccountId xsi:nil="true"/>
        <AccountType/>
      </UserInfo>
    </APEditor>
    <SourceTitle xmlns="4873beb7-5857-4685-be1f-d57550cc96cc" xsi:nil="true"/>
    <OpenTemplate xmlns="4873beb7-5857-4685-be1f-d57550cc96cc">true</OpenTemplate>
    <UALocComments xmlns="4873beb7-5857-4685-be1f-d57550cc96cc" xsi:nil="true"/>
    <ParentAssetId xmlns="4873beb7-5857-4685-be1f-d57550cc96cc" xsi:nil="true"/>
    <IntlLangReviewDate xmlns="4873beb7-5857-4685-be1f-d57550cc96cc" xsi:nil="true"/>
    <FeatureTagsTaxHTField0 xmlns="4873beb7-5857-4685-be1f-d57550cc96cc">
      <Terms xmlns="http://schemas.microsoft.com/office/infopath/2007/PartnerControls"/>
    </FeatureTagsTaxHTField0>
    <PublishStatusLookup xmlns="4873beb7-5857-4685-be1f-d57550cc96cc">
      <Value>1564227</Value>
    </PublishStatusLookup>
    <Providers xmlns="4873beb7-5857-4685-be1f-d57550cc96cc" xsi:nil="true"/>
    <MachineTranslated xmlns="4873beb7-5857-4685-be1f-d57550cc96cc">false</MachineTranslated>
    <OriginalSourceMarket xmlns="4873beb7-5857-4685-be1f-d57550cc96cc" xsi:nil="true"/>
    <APDescription xmlns="4873beb7-5857-4685-be1f-d57550cc96cc">Take your audience through a digital tunnel where they'll  burst through to the other side and see the information you want to present. Show them lists, charts, tables, SmartArt,  and pictures using a variety of layouts in widescreen (16X9) format. This design works well for subjects on science and technology, computers, communication, and more.   
</APDescription>
    <ClipArtFilename xmlns="4873beb7-5857-4685-be1f-d57550cc96cc" xsi:nil="true"/>
    <ContentItem xmlns="4873beb7-5857-4685-be1f-d57550cc96cc" xsi:nil="true"/>
    <TPInstallLocation xmlns="4873beb7-5857-4685-be1f-d57550cc96cc" xsi:nil="true"/>
    <PublishTargets xmlns="4873beb7-5857-4685-be1f-d57550cc96cc">OfficeOnlineVNext</PublishTargets>
    <TimesCloned xmlns="4873beb7-5857-4685-be1f-d57550cc96cc" xsi:nil="true"/>
    <AssetStart xmlns="4873beb7-5857-4685-be1f-d57550cc96cc">2012-05-11T02:04:00+00:00</AssetStart>
    <Provider xmlns="4873beb7-5857-4685-be1f-d57550cc96cc" xsi:nil="true"/>
    <AcquiredFrom xmlns="4873beb7-5857-4685-be1f-d57550cc96cc">Internal MS</AcquiredFrom>
    <FriendlyTitle xmlns="4873beb7-5857-4685-be1f-d57550cc96cc" xsi:nil="true"/>
    <LastHandOff xmlns="4873beb7-5857-4685-be1f-d57550cc96cc" xsi:nil="true"/>
    <TPClientViewer xmlns="4873beb7-5857-4685-be1f-d57550cc96cc" xsi:nil="true"/>
    <UACurrentWords xmlns="4873beb7-5857-4685-be1f-d57550cc96cc" xsi:nil="true"/>
    <ArtSampleDocs xmlns="4873beb7-5857-4685-be1f-d57550cc96cc" xsi:nil="true"/>
    <UALocRecommendation xmlns="4873beb7-5857-4685-be1f-d57550cc96cc">Localize</UALocRecommendation>
    <Manager xmlns="4873beb7-5857-4685-be1f-d57550cc96cc" xsi:nil="true"/>
    <ShowIn xmlns="4873beb7-5857-4685-be1f-d57550cc96cc">Show everywhere</ShowIn>
    <UANotes xmlns="4873beb7-5857-4685-be1f-d57550cc96cc" xsi:nil="true"/>
    <TemplateStatus xmlns="4873beb7-5857-4685-be1f-d57550cc96cc">Complete</TemplateStatus>
    <InternalTagsTaxHTField0 xmlns="4873beb7-5857-4685-be1f-d57550cc96cc">
      <Terms xmlns="http://schemas.microsoft.com/office/infopath/2007/PartnerControls"/>
    </InternalTagsTaxHTField0>
    <CSXHash xmlns="4873beb7-5857-4685-be1f-d57550cc96cc" xsi:nil="true"/>
    <Downloads xmlns="4873beb7-5857-4685-be1f-d57550cc96cc">0</Downloads>
    <VoteCount xmlns="4873beb7-5857-4685-be1f-d57550cc96cc" xsi:nil="true"/>
    <OOCacheId xmlns="4873beb7-5857-4685-be1f-d57550cc96cc" xsi:nil="true"/>
    <IsDeleted xmlns="4873beb7-5857-4685-be1f-d57550cc96cc">false</IsDeleted>
    <AssetExpire xmlns="4873beb7-5857-4685-be1f-d57550cc96cc">2029-01-01T08:00:00+00:00</AssetExpire>
    <DSATActionTaken xmlns="4873beb7-5857-4685-be1f-d57550cc96cc" xsi:nil="true"/>
    <CSXSubmissionMarket xmlns="4873beb7-5857-4685-be1f-d57550cc96cc" xsi:nil="true"/>
    <TPExecutable xmlns="4873beb7-5857-4685-be1f-d57550cc96cc" xsi:nil="true"/>
    <SubmitterId xmlns="4873beb7-5857-4685-be1f-d57550cc96cc" xsi:nil="true"/>
    <EditorialTags xmlns="4873beb7-5857-4685-be1f-d57550cc96cc" xsi:nil="true"/>
    <ApprovalLog xmlns="4873beb7-5857-4685-be1f-d57550cc96cc" xsi:nil="true"/>
    <AssetType xmlns="4873beb7-5857-4685-be1f-d57550cc96cc">TP</AssetType>
    <BugNumber xmlns="4873beb7-5857-4685-be1f-d57550cc96cc" xsi:nil="true"/>
    <CSXSubmissionDate xmlns="4873beb7-5857-4685-be1f-d57550cc96cc" xsi:nil="true"/>
    <CSXUpdate xmlns="4873beb7-5857-4685-be1f-d57550cc96cc">false</CSXUpdate>
    <Milestone xmlns="4873beb7-5857-4685-be1f-d57550cc96cc" xsi:nil="true"/>
    <RecommendationsModifier xmlns="4873beb7-5857-4685-be1f-d57550cc96cc" xsi:nil="true"/>
    <OriginAsset xmlns="4873beb7-5857-4685-be1f-d57550cc96cc" xsi:nil="true"/>
    <TPComponent xmlns="4873beb7-5857-4685-be1f-d57550cc96cc" xsi:nil="true"/>
    <AssetId xmlns="4873beb7-5857-4685-be1f-d57550cc96cc">TP102895246</AssetId>
    <IntlLocPriority xmlns="4873beb7-5857-4685-be1f-d57550cc96cc" xsi:nil="true"/>
    <PolicheckWords xmlns="4873beb7-5857-4685-be1f-d57550cc96cc" xsi:nil="true"/>
    <TPLaunchHelpLink xmlns="4873beb7-5857-4685-be1f-d57550cc96cc" xsi:nil="true"/>
    <TPApplication xmlns="4873beb7-5857-4685-be1f-d57550cc96cc" xsi:nil="true"/>
    <CrawlForDependencies xmlns="4873beb7-5857-4685-be1f-d57550cc96cc">false</CrawlForDependencies>
    <HandoffToMSDN xmlns="4873beb7-5857-4685-be1f-d57550cc96cc" xsi:nil="true"/>
    <PlannedPubDate xmlns="4873beb7-5857-4685-be1f-d57550cc96cc" xsi:nil="true"/>
    <IntlLangReviewer xmlns="4873beb7-5857-4685-be1f-d57550cc96cc" xsi:nil="true"/>
    <TrustLevel xmlns="4873beb7-5857-4685-be1f-d57550cc96cc">1 Microsoft Managed Content</TrustLevel>
    <LocLastLocAttemptVersionLookup xmlns="4873beb7-5857-4685-be1f-d57550cc96cc">835483</LocLastLocAttemptVersionLookup>
    <IsSearchable xmlns="4873beb7-5857-4685-be1f-d57550cc96cc">true</IsSearchable>
    <TemplateTemplateType xmlns="4873beb7-5857-4685-be1f-d57550cc96cc">PowerPoint Presentation Template</TemplateTemplateType>
    <CampaignTagsTaxHTField0 xmlns="4873beb7-5857-4685-be1f-d57550cc96cc">
      <Terms xmlns="http://schemas.microsoft.com/office/infopath/2007/PartnerControls"/>
    </CampaignTagsTaxHTField0>
    <TPNamespace xmlns="4873beb7-5857-4685-be1f-d57550cc96cc" xsi:nil="true"/>
    <TaxCatchAll xmlns="4873beb7-5857-4685-be1f-d57550cc96cc"/>
    <Markets xmlns="4873beb7-5857-4685-be1f-d57550cc96cc"/>
    <UAProjectedTotalWords xmlns="4873beb7-5857-4685-be1f-d57550cc96cc" xsi:nil="true"/>
    <IntlLangReview xmlns="4873beb7-5857-4685-be1f-d57550cc96cc">false</IntlLangReview>
    <OutputCachingOn xmlns="4873beb7-5857-4685-be1f-d57550cc96cc">false</OutputCachingOn>
    <AverageRating xmlns="4873beb7-5857-4685-be1f-d57550cc96cc" xsi:nil="true"/>
    <APAuthor xmlns="4873beb7-5857-4685-be1f-d57550cc96cc">
      <UserInfo>
        <DisplayName>REDMOND\v-vaddu</DisplayName>
        <AccountId>2567</AccountId>
        <AccountType/>
      </UserInfo>
    </APAuthor>
    <LocManualTestRequired xmlns="4873beb7-5857-4685-be1f-d57550cc96cc">false</LocManualTestRequired>
    <TPCommandLine xmlns="4873beb7-5857-4685-be1f-d57550cc96cc" xsi:nil="true"/>
    <TPAppVersion xmlns="4873beb7-5857-4685-be1f-d57550cc96cc" xsi:nil="true"/>
    <EditorialStatus xmlns="4873beb7-5857-4685-be1f-d57550cc96cc">Complete</EditorialStatus>
    <LastModifiedDateTime xmlns="4873beb7-5857-4685-be1f-d57550cc96cc" xsi:nil="true"/>
    <ScenarioTagsTaxHTField0 xmlns="4873beb7-5857-4685-be1f-d57550cc96cc">
      <Terms xmlns="http://schemas.microsoft.com/office/infopath/2007/PartnerControls"/>
    </ScenarioTagsTaxHTField0>
    <OriginalRelease xmlns="4873beb7-5857-4685-be1f-d57550cc96cc">15</OriginalRelease>
    <TPLaunchHelpLinkType xmlns="4873beb7-5857-4685-be1f-d57550cc96cc">Template</TPLaunchHelpLinkType>
    <LocalizationTagsTaxHTField0 xmlns="4873beb7-5857-4685-be1f-d57550cc96cc">
      <Terms xmlns="http://schemas.microsoft.com/office/infopath/2007/PartnerControls"/>
    </LocalizationTagsTaxHTField0>
    <LocMarketGroupTiers2 xmlns="4873beb7-5857-4685-be1f-d57550cc96cc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22CCB507-0646-4A50-A4F7-7F385079D58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73beb7-5857-4685-be1f-d57550cc96c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E41224-0370-4595-877C-23316CD80004}">
  <ds:schemaRefs>
    <ds:schemaRef ds:uri="http://schemas.microsoft.com/office/infopath/2007/PartnerControls"/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4873beb7-5857-4685-be1f-d57550cc96cc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74228E6B-D70C-44BB-A81F-A245495F612B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3948</TotalTime>
  <Words>1185</Words>
  <Application>Microsoft Office PowerPoint</Application>
  <PresentationFormat>Personnalisé</PresentationFormat>
  <Paragraphs>127</Paragraphs>
  <Slides>31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Corbel</vt:lpstr>
      <vt:lpstr>Thème Office</vt:lpstr>
      <vt:lpstr>Club Informatique Gennois</vt:lpstr>
      <vt:lpstr>Sommaire</vt:lpstr>
      <vt:lpstr>Utilisation</vt:lpstr>
      <vt:lpstr>Téléchargement / Installation</vt:lpstr>
      <vt:lpstr>Téléchargement / Installation</vt:lpstr>
      <vt:lpstr>Téléchargement / Installation</vt:lpstr>
      <vt:lpstr>Utilisation</vt:lpstr>
      <vt:lpstr>Utilisation</vt:lpstr>
      <vt:lpstr>Utilisation – Calques</vt:lpstr>
      <vt:lpstr>Utilisation – Outils</vt:lpstr>
      <vt:lpstr>Exercice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  <vt:lpstr>changer le fond d’une photo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ludovic pollier</dc:creator>
  <cp:lastModifiedBy>ludovic pollier</cp:lastModifiedBy>
  <cp:revision>2</cp:revision>
  <cp:lastPrinted>2026-03-04T13:27:21Z</cp:lastPrinted>
  <dcterms:created xsi:type="dcterms:W3CDTF">2018-03-22T09:17:13Z</dcterms:created>
  <dcterms:modified xsi:type="dcterms:W3CDTF">2026-03-04T13:34:00Z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0x0101006EDDDB5EE6D98C44930B742096920B300400F5B6D36B3EF94B4E9A635CDF2A18F5B8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